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0" r:id="rId2"/>
    <p:sldId id="257" r:id="rId3"/>
    <p:sldId id="258" r:id="rId4"/>
    <p:sldId id="259" r:id="rId5"/>
    <p:sldId id="260" r:id="rId6"/>
    <p:sldId id="261" r:id="rId7"/>
    <p:sldId id="28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477F"/>
    <a:srgbClr val="F9DC0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 autoAdjust="0"/>
    <p:restoredTop sz="94713" autoAdjust="0"/>
  </p:normalViewPr>
  <p:slideViewPr>
    <p:cSldViewPr snapToGrid="0" snapToObjects="1">
      <p:cViewPr varScale="1">
        <p:scale>
          <a:sx n="106" d="100"/>
          <a:sy n="106" d="100"/>
        </p:scale>
        <p:origin x="-10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a-IN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12776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83297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17578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95046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44542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76869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81253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3248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43327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15048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90918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7E250-56AC-F34B-87A7-DCF65B03C3BA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5866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1282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F9DC06"/>
                </a:solidFill>
              </a:rPr>
              <a:t>Using Europe – </a:t>
            </a:r>
            <a:br>
              <a:rPr lang="en-GB" b="1" dirty="0" smtClean="0">
                <a:solidFill>
                  <a:srgbClr val="F9DC06"/>
                </a:solidFill>
              </a:rPr>
            </a:br>
            <a:r>
              <a:rPr lang="en-GB" b="1" dirty="0" smtClean="0">
                <a:solidFill>
                  <a:srgbClr val="F9DC06"/>
                </a:solidFill>
              </a:rPr>
              <a:t>CSOs in the EU Accession Process</a:t>
            </a:r>
            <a:endParaRPr lang="en-US" b="1" dirty="0">
              <a:solidFill>
                <a:srgbClr val="F9DC0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207" y="4235570"/>
            <a:ext cx="8305591" cy="1654868"/>
          </a:xfrm>
        </p:spPr>
        <p:txBody>
          <a:bodyPr>
            <a:norm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Natasha </a:t>
            </a:r>
            <a:r>
              <a:rPr lang="en-GB" sz="2000" b="1" dirty="0" err="1" smtClean="0">
                <a:solidFill>
                  <a:schemeClr val="bg1"/>
                </a:solidFill>
              </a:rPr>
              <a:t>Wunsch</a:t>
            </a:r>
            <a:endParaRPr lang="en-GB" sz="2000" b="1" dirty="0" smtClean="0">
              <a:solidFill>
                <a:schemeClr val="bg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dirty="0" smtClean="0">
                <a:solidFill>
                  <a:schemeClr val="bg1"/>
                </a:solidFill>
              </a:rPr>
              <a:t>Associate Fellow, German Council on Foreign Relations (DGAP)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dirty="0" smtClean="0">
                <a:solidFill>
                  <a:schemeClr val="bg1"/>
                </a:solidFill>
              </a:rPr>
              <a:t>PhD </a:t>
            </a:r>
            <a:r>
              <a:rPr lang="en-GB" sz="1800" dirty="0" smtClean="0">
                <a:solidFill>
                  <a:schemeClr val="bg1"/>
                </a:solidFill>
              </a:rPr>
              <a:t>Candidate, </a:t>
            </a:r>
            <a:r>
              <a:rPr lang="en-GB" sz="1800" dirty="0" smtClean="0">
                <a:solidFill>
                  <a:schemeClr val="bg1"/>
                </a:solidFill>
              </a:rPr>
              <a:t>UCL, SSEES</a:t>
            </a:r>
          </a:p>
          <a:p>
            <a:endParaRPr lang="en-GB" sz="1100" dirty="0" smtClean="0">
              <a:solidFill>
                <a:schemeClr val="bg1"/>
              </a:solidFill>
            </a:endParaRPr>
          </a:p>
          <a:p>
            <a:r>
              <a:rPr lang="ta-IN" sz="2000" dirty="0" smtClean="0">
                <a:solidFill>
                  <a:schemeClr val="bg1"/>
                </a:solidFill>
              </a:rPr>
              <a:t>Zagreb, Hotel Westin </a:t>
            </a:r>
            <a:r>
              <a:rPr lang="en-US" sz="2000" dirty="0" smtClean="0">
                <a:solidFill>
                  <a:schemeClr val="bg1"/>
                </a:solidFill>
              </a:rPr>
              <a:t>|</a:t>
            </a:r>
            <a:r>
              <a:rPr lang="ta-IN" sz="2000" dirty="0" smtClean="0">
                <a:solidFill>
                  <a:schemeClr val="bg1"/>
                </a:solidFill>
              </a:rPr>
              <a:t> 17-19 April 2013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7" name="Picture 6" descr="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5212" y="171227"/>
            <a:ext cx="1850771" cy="2476500"/>
          </a:xfrm>
          <a:prstGeom prst="rect">
            <a:avLst/>
          </a:prstGeom>
        </p:spPr>
      </p:pic>
      <p:pic>
        <p:nvPicPr>
          <p:cNvPr id="8" name="Picture 7" descr="organizator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77972" y="5994503"/>
            <a:ext cx="2643124" cy="58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3418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7042" y="274638"/>
            <a:ext cx="690975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GB" b="1" dirty="0" smtClean="0">
                <a:solidFill>
                  <a:srgbClr val="32477F"/>
                </a:solidFill>
              </a:rPr>
              <a:t>From ‘big bang’ to ‘slow down’</a:t>
            </a:r>
            <a:endParaRPr lang="en-US" b="1" dirty="0">
              <a:solidFill>
                <a:srgbClr val="32477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567976" y="1483357"/>
            <a:ext cx="3129530" cy="639762"/>
          </a:xfrm>
        </p:spPr>
        <p:txBody>
          <a:bodyPr/>
          <a:lstStyle/>
          <a:p>
            <a:pPr algn="ctr"/>
            <a:r>
              <a:rPr lang="en-GB" dirty="0" smtClean="0"/>
              <a:t>CEE enlargement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621766" y="2174875"/>
            <a:ext cx="3407434" cy="395128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32477F"/>
                </a:solidFill>
              </a:rPr>
              <a:t>Incentive- and conditionality-driven</a:t>
            </a:r>
          </a:p>
          <a:p>
            <a:r>
              <a:rPr lang="en-US" dirty="0" smtClean="0">
                <a:solidFill>
                  <a:srgbClr val="32477F"/>
                </a:solidFill>
              </a:rPr>
              <a:t>Domination of national executives</a:t>
            </a:r>
          </a:p>
          <a:p>
            <a:r>
              <a:rPr lang="en-US" dirty="0" smtClean="0">
                <a:solidFill>
                  <a:srgbClr val="32477F"/>
                </a:solidFill>
              </a:rPr>
              <a:t>Focus on formal adaptation</a:t>
            </a:r>
          </a:p>
          <a:p>
            <a:pPr>
              <a:buNone/>
            </a:pPr>
            <a:endParaRPr lang="en-US" dirty="0" smtClean="0">
              <a:solidFill>
                <a:srgbClr val="32477F"/>
              </a:solidFill>
            </a:endParaRPr>
          </a:p>
          <a:p>
            <a:pPr>
              <a:buNone/>
            </a:pPr>
            <a:r>
              <a:rPr lang="en-GB" dirty="0" smtClean="0"/>
              <a:t>→</a:t>
            </a:r>
            <a:r>
              <a:rPr lang="en-US" dirty="0" smtClean="0">
                <a:solidFill>
                  <a:srgbClr val="32477F"/>
                </a:solidFill>
              </a:rPr>
              <a:t> </a:t>
            </a:r>
            <a:r>
              <a:rPr lang="en-US" b="1" dirty="0" smtClean="0">
                <a:solidFill>
                  <a:srgbClr val="32477F"/>
                </a:solidFill>
              </a:rPr>
              <a:t>top-down process</a:t>
            </a:r>
            <a:endParaRPr lang="fr-FR" b="1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0920" y="1492661"/>
            <a:ext cx="3657600" cy="639762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Western Balkans accession</a:t>
            </a:r>
            <a:endParaRPr lang="fr-FR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10355" y="2174875"/>
            <a:ext cx="3476446" cy="3951288"/>
          </a:xfrm>
        </p:spPr>
        <p:txBody>
          <a:bodyPr/>
          <a:lstStyle/>
          <a:p>
            <a:r>
              <a:rPr lang="en-US" dirty="0" smtClean="0">
                <a:solidFill>
                  <a:srgbClr val="32477F"/>
                </a:solidFill>
              </a:rPr>
              <a:t>Limited effectiveness of conditionality</a:t>
            </a:r>
            <a:endParaRPr lang="en-US" dirty="0" smtClean="0">
              <a:solidFill>
                <a:srgbClr val="32477F"/>
              </a:solidFill>
            </a:endParaRPr>
          </a:p>
          <a:p>
            <a:r>
              <a:rPr lang="en-US" dirty="0" smtClean="0">
                <a:solidFill>
                  <a:srgbClr val="32477F"/>
                </a:solidFill>
              </a:rPr>
              <a:t>Promotion of inclusive process</a:t>
            </a:r>
            <a:endParaRPr lang="en-US" dirty="0" smtClean="0">
              <a:solidFill>
                <a:srgbClr val="32477F"/>
              </a:solidFill>
            </a:endParaRPr>
          </a:p>
          <a:p>
            <a:r>
              <a:rPr lang="en-US" dirty="0" smtClean="0">
                <a:solidFill>
                  <a:srgbClr val="32477F"/>
                </a:solidFill>
              </a:rPr>
              <a:t>Focus on </a:t>
            </a:r>
            <a:r>
              <a:rPr lang="en-US" dirty="0" smtClean="0">
                <a:solidFill>
                  <a:srgbClr val="32477F"/>
                </a:solidFill>
              </a:rPr>
              <a:t>implementation</a:t>
            </a:r>
            <a:endParaRPr lang="en-US" dirty="0" smtClean="0">
              <a:solidFill>
                <a:srgbClr val="32477F"/>
              </a:solidFill>
            </a:endParaRPr>
          </a:p>
          <a:p>
            <a:endParaRPr lang="en-GB" dirty="0" smtClean="0">
              <a:solidFill>
                <a:srgbClr val="32477F"/>
              </a:solidFill>
              <a:latin typeface="Latha" pitchFamily="34" charset="0"/>
              <a:cs typeface="Latha" pitchFamily="34" charset="0"/>
            </a:endParaRPr>
          </a:p>
          <a:p>
            <a:pPr>
              <a:buNone/>
            </a:pPr>
            <a:r>
              <a:rPr lang="en-GB" dirty="0" smtClean="0"/>
              <a:t>→ </a:t>
            </a:r>
            <a:r>
              <a:rPr lang="fr-FR" b="1" dirty="0" err="1" smtClean="0">
                <a:solidFill>
                  <a:srgbClr val="32477F"/>
                </a:solidFill>
                <a:cs typeface="Latha" pitchFamily="34" charset="0"/>
              </a:rPr>
              <a:t>two</a:t>
            </a:r>
            <a:r>
              <a:rPr lang="fr-FR" b="1" dirty="0" smtClean="0">
                <a:solidFill>
                  <a:srgbClr val="32477F"/>
                </a:solidFill>
                <a:cs typeface="Latha" pitchFamily="34" charset="0"/>
              </a:rPr>
              <a:t>-</a:t>
            </a:r>
            <a:r>
              <a:rPr lang="fr-FR" b="1" dirty="0" err="1" smtClean="0">
                <a:solidFill>
                  <a:srgbClr val="32477F"/>
                </a:solidFill>
                <a:cs typeface="Latha" pitchFamily="34" charset="0"/>
              </a:rPr>
              <a:t>way</a:t>
            </a:r>
            <a:r>
              <a:rPr lang="fr-FR" b="1" dirty="0" smtClean="0">
                <a:solidFill>
                  <a:srgbClr val="32477F"/>
                </a:solidFill>
                <a:cs typeface="Latha" pitchFamily="34" charset="0"/>
              </a:rPr>
              <a:t> </a:t>
            </a:r>
            <a:r>
              <a:rPr lang="fr-FR" b="1" dirty="0" err="1" smtClean="0">
                <a:solidFill>
                  <a:srgbClr val="32477F"/>
                </a:solidFill>
                <a:cs typeface="Latha" pitchFamily="34" charset="0"/>
              </a:rPr>
              <a:t>process</a:t>
            </a:r>
            <a:endParaRPr lang="fr-FR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13094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>
            <a:normAutofit/>
          </a:bodyPr>
          <a:lstStyle/>
          <a:p>
            <a:pPr algn="l"/>
            <a:r>
              <a:rPr lang="en-GB" sz="4000" b="1" dirty="0" smtClean="0">
                <a:solidFill>
                  <a:srgbClr val="32477F"/>
                </a:solidFill>
              </a:rPr>
              <a:t>Using Europe: EU resources</a:t>
            </a:r>
            <a:endParaRPr lang="en-US" sz="4000" b="1" dirty="0">
              <a:solidFill>
                <a:srgbClr val="3247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08" y="1600200"/>
            <a:ext cx="6688891" cy="4525963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32477F"/>
                </a:solidFill>
              </a:rPr>
              <a:t>Funding: Civil Society Facility</a:t>
            </a:r>
          </a:p>
          <a:p>
            <a:r>
              <a:rPr lang="en-GB" sz="3600" dirty="0" smtClean="0">
                <a:solidFill>
                  <a:srgbClr val="32477F"/>
                </a:solidFill>
              </a:rPr>
              <a:t>EU </a:t>
            </a:r>
            <a:r>
              <a:rPr lang="en-GB" sz="3600" dirty="0" smtClean="0">
                <a:solidFill>
                  <a:srgbClr val="32477F"/>
                </a:solidFill>
              </a:rPr>
              <a:t>pressure for civil society inclusion</a:t>
            </a:r>
          </a:p>
          <a:p>
            <a:r>
              <a:rPr lang="en-GB" sz="3600" dirty="0" smtClean="0">
                <a:solidFill>
                  <a:srgbClr val="32477F"/>
                </a:solidFill>
              </a:rPr>
              <a:t>Creation of an institutional </a:t>
            </a:r>
            <a:r>
              <a:rPr lang="en-GB" sz="3600" dirty="0" smtClean="0">
                <a:solidFill>
                  <a:srgbClr val="32477F"/>
                </a:solidFill>
              </a:rPr>
              <a:t>structure for CSO access</a:t>
            </a:r>
            <a:endParaRPr lang="en-GB" sz="3600" dirty="0" smtClean="0">
              <a:solidFill>
                <a:srgbClr val="32477F"/>
              </a:solidFill>
            </a:endParaRPr>
          </a:p>
          <a:p>
            <a:r>
              <a:rPr lang="en-GB" sz="3600" dirty="0" smtClean="0">
                <a:solidFill>
                  <a:srgbClr val="32477F"/>
                </a:solidFill>
              </a:rPr>
              <a:t>Accession requirements as discursive resources</a:t>
            </a:r>
            <a:endParaRPr lang="fr-FR" sz="3600" dirty="0" smtClean="0">
              <a:solidFill>
                <a:srgbClr val="32477F"/>
              </a:solidFill>
            </a:endParaRPr>
          </a:p>
          <a:p>
            <a:endParaRPr lang="en-US" sz="3600" dirty="0">
              <a:solidFill>
                <a:srgbClr val="32477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7011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>
            <a:normAutofit/>
          </a:bodyPr>
          <a:lstStyle/>
          <a:p>
            <a:pPr algn="l"/>
            <a:r>
              <a:rPr lang="en-GB" sz="4000" b="1" dirty="0" smtClean="0">
                <a:solidFill>
                  <a:srgbClr val="32477F"/>
                </a:solidFill>
              </a:rPr>
              <a:t>Shaping the civil society sector</a:t>
            </a:r>
            <a:endParaRPr lang="en-US" sz="4000" b="1" dirty="0">
              <a:solidFill>
                <a:srgbClr val="3247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08" y="1600200"/>
            <a:ext cx="6688891" cy="4525963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32477F"/>
                </a:solidFill>
              </a:rPr>
              <a:t>Professionalisation </a:t>
            </a:r>
            <a:r>
              <a:rPr lang="en-GB" sz="3600" dirty="0" smtClean="0">
                <a:solidFill>
                  <a:srgbClr val="32477F"/>
                </a:solidFill>
              </a:rPr>
              <a:t>of </a:t>
            </a:r>
            <a:r>
              <a:rPr lang="en-GB" sz="3600" dirty="0" smtClean="0">
                <a:solidFill>
                  <a:srgbClr val="32477F"/>
                </a:solidFill>
              </a:rPr>
              <a:t>CSOs</a:t>
            </a:r>
          </a:p>
          <a:p>
            <a:pPr lvl="1"/>
            <a:r>
              <a:rPr lang="en-GB" dirty="0" smtClean="0">
                <a:solidFill>
                  <a:srgbClr val="32477F"/>
                </a:solidFill>
              </a:rPr>
              <a:t>shift </a:t>
            </a:r>
            <a:r>
              <a:rPr lang="en-GB" dirty="0" smtClean="0">
                <a:solidFill>
                  <a:srgbClr val="32477F"/>
                </a:solidFill>
              </a:rPr>
              <a:t>from grass-roots to policy-oriented </a:t>
            </a:r>
            <a:r>
              <a:rPr lang="en-GB" dirty="0" smtClean="0">
                <a:solidFill>
                  <a:srgbClr val="32477F"/>
                </a:solidFill>
              </a:rPr>
              <a:t>organisations</a:t>
            </a:r>
          </a:p>
          <a:p>
            <a:pPr lvl="1"/>
            <a:r>
              <a:rPr lang="en-GB" dirty="0" smtClean="0">
                <a:solidFill>
                  <a:srgbClr val="32477F"/>
                </a:solidFill>
              </a:rPr>
              <a:t>g</a:t>
            </a:r>
            <a:r>
              <a:rPr lang="en-GB" dirty="0" smtClean="0">
                <a:solidFill>
                  <a:srgbClr val="32477F"/>
                </a:solidFill>
              </a:rPr>
              <a:t>rowing expertise of CSOs</a:t>
            </a:r>
            <a:endParaRPr lang="en-GB" dirty="0" smtClean="0">
              <a:solidFill>
                <a:srgbClr val="32477F"/>
              </a:solidFill>
            </a:endParaRPr>
          </a:p>
          <a:p>
            <a:r>
              <a:rPr lang="en-GB" sz="3600" dirty="0" smtClean="0">
                <a:solidFill>
                  <a:srgbClr val="32477F"/>
                </a:solidFill>
              </a:rPr>
              <a:t>Formal inclusion </a:t>
            </a:r>
            <a:r>
              <a:rPr lang="en-GB" sz="3600" dirty="0" smtClean="0">
                <a:solidFill>
                  <a:srgbClr val="32477F"/>
                </a:solidFill>
              </a:rPr>
              <a:t>of CSOs into </a:t>
            </a:r>
            <a:r>
              <a:rPr lang="en-GB" sz="3600" dirty="0" smtClean="0">
                <a:solidFill>
                  <a:srgbClr val="32477F"/>
                </a:solidFill>
              </a:rPr>
              <a:t>the policy-making </a:t>
            </a:r>
            <a:r>
              <a:rPr lang="en-GB" sz="3600" dirty="0" smtClean="0">
                <a:solidFill>
                  <a:srgbClr val="32477F"/>
                </a:solidFill>
              </a:rPr>
              <a:t>process</a:t>
            </a:r>
          </a:p>
          <a:p>
            <a:r>
              <a:rPr lang="en-GB" sz="3600" dirty="0" smtClean="0">
                <a:solidFill>
                  <a:srgbClr val="32477F"/>
                </a:solidFill>
              </a:rPr>
              <a:t>Fostering of cross-country networks</a:t>
            </a:r>
            <a:endParaRPr lang="en-GB" sz="3600" dirty="0" smtClean="0">
              <a:solidFill>
                <a:srgbClr val="32477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935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/>
          <a:lstStyle/>
          <a:p>
            <a:pPr algn="l"/>
            <a:r>
              <a:rPr lang="en-GB" b="1" dirty="0" smtClean="0">
                <a:solidFill>
                  <a:srgbClr val="32477F"/>
                </a:solidFill>
              </a:rPr>
              <a:t>But...limits and pitfalls</a:t>
            </a:r>
            <a:endParaRPr lang="en-US" b="1" dirty="0">
              <a:solidFill>
                <a:srgbClr val="3247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08" y="1600200"/>
            <a:ext cx="6688891" cy="4525963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32477F"/>
                </a:solidFill>
              </a:rPr>
              <a:t>Access is not influence</a:t>
            </a:r>
          </a:p>
          <a:p>
            <a:pPr lvl="1"/>
            <a:r>
              <a:rPr lang="en-GB" dirty="0" smtClean="0">
                <a:solidFill>
                  <a:srgbClr val="32477F"/>
                </a:solidFill>
              </a:rPr>
              <a:t>openness </a:t>
            </a:r>
            <a:r>
              <a:rPr lang="en-GB" dirty="0" smtClean="0">
                <a:solidFill>
                  <a:srgbClr val="32477F"/>
                </a:solidFill>
              </a:rPr>
              <a:t>o</a:t>
            </a:r>
            <a:r>
              <a:rPr lang="en-GB" dirty="0" smtClean="0">
                <a:solidFill>
                  <a:srgbClr val="32477F"/>
                </a:solidFill>
              </a:rPr>
              <a:t>f the system vs. receptivity of policy-makers</a:t>
            </a:r>
          </a:p>
          <a:p>
            <a:r>
              <a:rPr lang="en-GB" dirty="0" smtClean="0">
                <a:solidFill>
                  <a:srgbClr val="32477F"/>
                </a:solidFill>
              </a:rPr>
              <a:t>Substituting the state? </a:t>
            </a:r>
          </a:p>
          <a:p>
            <a:pPr lvl="1"/>
            <a:r>
              <a:rPr lang="en-GB" dirty="0" smtClean="0">
                <a:solidFill>
                  <a:srgbClr val="32477F"/>
                </a:solidFill>
              </a:rPr>
              <a:t>s</a:t>
            </a:r>
            <a:r>
              <a:rPr lang="en-GB" dirty="0" smtClean="0">
                <a:solidFill>
                  <a:srgbClr val="32477F"/>
                </a:solidFill>
              </a:rPr>
              <a:t>ervice provision vs. policy advice</a:t>
            </a:r>
          </a:p>
          <a:p>
            <a:r>
              <a:rPr lang="en-GB" dirty="0" smtClean="0">
                <a:solidFill>
                  <a:srgbClr val="32477F"/>
                </a:solidFill>
              </a:rPr>
              <a:t>Declining support for accession</a:t>
            </a:r>
          </a:p>
          <a:p>
            <a:r>
              <a:rPr lang="en-GB" dirty="0" smtClean="0">
                <a:solidFill>
                  <a:srgbClr val="32477F"/>
                </a:solidFill>
              </a:rPr>
              <a:t>Declining legitimacy of CSOs?</a:t>
            </a:r>
            <a:endParaRPr lang="en-US" dirty="0">
              <a:solidFill>
                <a:srgbClr val="32477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804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7058" y="274638"/>
            <a:ext cx="6669741" cy="1143000"/>
          </a:xfrm>
        </p:spPr>
        <p:txBody>
          <a:bodyPr>
            <a:normAutofit/>
          </a:bodyPr>
          <a:lstStyle/>
          <a:p>
            <a:pPr algn="l"/>
            <a:r>
              <a:rPr lang="en-GB" sz="4000" b="1" dirty="0" smtClean="0">
                <a:solidFill>
                  <a:srgbClr val="32477F"/>
                </a:solidFill>
              </a:rPr>
              <a:t>The way ahead</a:t>
            </a:r>
            <a:endParaRPr lang="en-US" sz="4000" b="1" dirty="0">
              <a:solidFill>
                <a:srgbClr val="32477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658472" y="1417638"/>
            <a:ext cx="3594846" cy="757237"/>
          </a:xfrm>
        </p:spPr>
        <p:txBody>
          <a:bodyPr>
            <a:noAutofit/>
          </a:bodyPr>
          <a:lstStyle/>
          <a:p>
            <a:pPr algn="ctr"/>
            <a:r>
              <a:rPr lang="en-GB" dirty="0" smtClean="0"/>
              <a:t>Targeting CSO support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837763" y="2174875"/>
            <a:ext cx="3254189" cy="3951288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32477F"/>
                </a:solidFill>
              </a:rPr>
              <a:t>Develop monitoring capacities</a:t>
            </a:r>
          </a:p>
          <a:p>
            <a:r>
              <a:rPr lang="en-GB" dirty="0" smtClean="0">
                <a:solidFill>
                  <a:srgbClr val="32477F"/>
                </a:solidFill>
              </a:rPr>
              <a:t>Offer institutional and long-term funding</a:t>
            </a:r>
          </a:p>
          <a:p>
            <a:r>
              <a:rPr lang="en-GB" dirty="0" smtClean="0">
                <a:solidFill>
                  <a:srgbClr val="32477F"/>
                </a:solidFill>
              </a:rPr>
              <a:t>Encourage CSO input in accession negotiations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96753" y="1417638"/>
            <a:ext cx="3290047" cy="757237"/>
          </a:xfrm>
        </p:spPr>
        <p:txBody>
          <a:bodyPr>
            <a:noAutofit/>
          </a:bodyPr>
          <a:lstStyle/>
          <a:p>
            <a:pPr algn="ctr"/>
            <a:r>
              <a:rPr lang="en-GB" dirty="0" smtClean="0"/>
              <a:t>Using Europe effectively</a:t>
            </a:r>
            <a:endParaRPr lang="fr-FR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96753" y="2174875"/>
            <a:ext cx="3290047" cy="3951288"/>
          </a:xfrm>
        </p:spPr>
        <p:txBody>
          <a:bodyPr/>
          <a:lstStyle/>
          <a:p>
            <a:r>
              <a:rPr lang="en-GB" dirty="0" smtClean="0">
                <a:solidFill>
                  <a:srgbClr val="32477F"/>
                </a:solidFill>
              </a:rPr>
              <a:t>Develop coherent campaigns</a:t>
            </a:r>
          </a:p>
          <a:p>
            <a:r>
              <a:rPr lang="en-GB" dirty="0" smtClean="0">
                <a:solidFill>
                  <a:srgbClr val="32477F"/>
                </a:solidFill>
              </a:rPr>
              <a:t>Choose priorities strategically and stick to them</a:t>
            </a:r>
          </a:p>
          <a:p>
            <a:r>
              <a:rPr lang="en-GB" dirty="0" smtClean="0">
                <a:solidFill>
                  <a:srgbClr val="32477F"/>
                </a:solidFill>
              </a:rPr>
              <a:t>Offer constructive, evidence-based advice</a:t>
            </a:r>
            <a:endParaRPr lang="fr-FR" dirty="0">
              <a:solidFill>
                <a:srgbClr val="32477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9385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1282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F9DC06"/>
                </a:solidFill>
              </a:rPr>
              <a:t>Using Europe – </a:t>
            </a:r>
            <a:br>
              <a:rPr lang="en-GB" b="1" dirty="0" smtClean="0">
                <a:solidFill>
                  <a:srgbClr val="F9DC06"/>
                </a:solidFill>
              </a:rPr>
            </a:br>
            <a:r>
              <a:rPr lang="en-GB" b="1" dirty="0" smtClean="0">
                <a:solidFill>
                  <a:srgbClr val="F9DC06"/>
                </a:solidFill>
              </a:rPr>
              <a:t>CSOs in the EU Accession Process</a:t>
            </a:r>
            <a:endParaRPr lang="en-US" b="1" dirty="0">
              <a:solidFill>
                <a:srgbClr val="F9DC0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207" y="4235570"/>
            <a:ext cx="8305591" cy="1654868"/>
          </a:xfrm>
        </p:spPr>
        <p:txBody>
          <a:bodyPr>
            <a:norm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Natasha </a:t>
            </a:r>
            <a:r>
              <a:rPr lang="en-GB" sz="2000" b="1" dirty="0" err="1" smtClean="0">
                <a:solidFill>
                  <a:schemeClr val="bg1"/>
                </a:solidFill>
              </a:rPr>
              <a:t>Wunsch</a:t>
            </a:r>
            <a:endParaRPr lang="en-GB" sz="2000" b="1" dirty="0" smtClean="0">
              <a:solidFill>
                <a:schemeClr val="bg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dirty="0" smtClean="0">
                <a:solidFill>
                  <a:schemeClr val="bg1"/>
                </a:solidFill>
              </a:rPr>
              <a:t>Associate Fellow, German Council on Foreign Relations (DGAP)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dirty="0" smtClean="0">
                <a:solidFill>
                  <a:schemeClr val="bg1"/>
                </a:solidFill>
              </a:rPr>
              <a:t>PhD </a:t>
            </a:r>
            <a:r>
              <a:rPr lang="en-GB" sz="1800" dirty="0" smtClean="0">
                <a:solidFill>
                  <a:schemeClr val="bg1"/>
                </a:solidFill>
              </a:rPr>
              <a:t>Candidate, </a:t>
            </a:r>
            <a:r>
              <a:rPr lang="en-GB" sz="1800" dirty="0" smtClean="0">
                <a:solidFill>
                  <a:schemeClr val="bg1"/>
                </a:solidFill>
              </a:rPr>
              <a:t>UCL, SSEES</a:t>
            </a:r>
          </a:p>
          <a:p>
            <a:endParaRPr lang="en-GB" sz="1100" dirty="0" smtClean="0">
              <a:solidFill>
                <a:schemeClr val="bg1"/>
              </a:solidFill>
            </a:endParaRPr>
          </a:p>
          <a:p>
            <a:r>
              <a:rPr lang="ta-IN" sz="2000" dirty="0" smtClean="0">
                <a:solidFill>
                  <a:schemeClr val="bg1"/>
                </a:solidFill>
              </a:rPr>
              <a:t>Zagreb, Hotel Westin </a:t>
            </a:r>
            <a:r>
              <a:rPr lang="en-US" sz="2000" dirty="0" smtClean="0">
                <a:solidFill>
                  <a:schemeClr val="bg1"/>
                </a:solidFill>
              </a:rPr>
              <a:t>|</a:t>
            </a:r>
            <a:r>
              <a:rPr lang="ta-IN" sz="2000" dirty="0" smtClean="0">
                <a:solidFill>
                  <a:schemeClr val="bg1"/>
                </a:solidFill>
              </a:rPr>
              <a:t> 17-19 April 2013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7" name="Picture 6" descr="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5212" y="171227"/>
            <a:ext cx="1850771" cy="2476500"/>
          </a:xfrm>
          <a:prstGeom prst="rect">
            <a:avLst/>
          </a:prstGeom>
        </p:spPr>
      </p:pic>
      <p:pic>
        <p:nvPicPr>
          <p:cNvPr id="8" name="Picture 7" descr="organizator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77972" y="5994503"/>
            <a:ext cx="2643124" cy="58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3418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237</Words>
  <Application>Microsoft Office PowerPoint</Application>
  <PresentationFormat>On-screen Show (4:3)</PresentationFormat>
  <Paragraphs>52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Using Europe –  CSOs in the EU Accession Process</vt:lpstr>
      <vt:lpstr>From ‘big bang’ to ‘slow down’</vt:lpstr>
      <vt:lpstr>Using Europe: EU resources</vt:lpstr>
      <vt:lpstr>Shaping the civil society sector</vt:lpstr>
      <vt:lpstr>But...limits and pitfalls</vt:lpstr>
      <vt:lpstr>The way ahead</vt:lpstr>
      <vt:lpstr>Using Europe –  CSOs in the EU Accession Process</vt:lpstr>
    </vt:vector>
  </TitlesOfParts>
  <Company>Internet Institute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Natalija Gojkovic</dc:creator>
  <cp:lastModifiedBy>Natasha Wunsch</cp:lastModifiedBy>
  <cp:revision>27</cp:revision>
  <dcterms:created xsi:type="dcterms:W3CDTF">2013-04-08T14:50:11Z</dcterms:created>
  <dcterms:modified xsi:type="dcterms:W3CDTF">2013-04-11T22:57:27Z</dcterms:modified>
</cp:coreProperties>
</file>