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477F"/>
    <a:srgbClr val="F9DC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5" d="100"/>
          <a:sy n="95" d="100"/>
        </p:scale>
        <p:origin x="-148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a-IN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t>4/16/13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776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t>4/16/13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297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t>4/16/13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578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t>4/16/13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046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a-I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t>4/16/13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542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t>4/16/13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869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a-I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a-I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t>4/16/13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253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t>4/16/13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48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t>4/16/13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327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a-I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t>4/16/13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048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a-I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t>4/16/13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918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F7E250-56AC-F34B-87A7-DCF65B03C3BA}" type="datetimeFigureOut">
              <a:rPr lang="en-US" smtClean="0"/>
              <a:t>4/16/13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EFCEC-29E6-E543-AE9E-F92E9A09CC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866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802" y="2647727"/>
            <a:ext cx="7772400" cy="2049873"/>
          </a:xfrm>
        </p:spPr>
        <p:txBody>
          <a:bodyPr>
            <a:normAutofit/>
          </a:bodyPr>
          <a:lstStyle/>
          <a:p>
            <a:r>
              <a:rPr lang="en-US" sz="3300" b="1" dirty="0" smtClean="0">
                <a:solidFill>
                  <a:srgbClr val="F9DC06"/>
                </a:solidFill>
              </a:rPr>
              <a:t>Perspectives </a:t>
            </a:r>
            <a:r>
              <a:rPr lang="en-US" sz="3300" b="1" dirty="0">
                <a:solidFill>
                  <a:srgbClr val="F9DC06"/>
                </a:solidFill>
              </a:rPr>
              <a:t>of the Civil Society in Croatia: </a:t>
            </a:r>
            <a:br>
              <a:rPr lang="en-US" sz="3300" b="1" dirty="0">
                <a:solidFill>
                  <a:srgbClr val="F9DC06"/>
                </a:solidFill>
              </a:rPr>
            </a:br>
            <a:r>
              <a:rPr lang="en-US" sz="3300" b="1" dirty="0">
                <a:solidFill>
                  <a:srgbClr val="F9DC06"/>
                </a:solidFill>
              </a:rPr>
              <a:t>European Union and the Civil Society</a:t>
            </a:r>
            <a:br>
              <a:rPr lang="en-US" sz="3300" b="1" dirty="0">
                <a:solidFill>
                  <a:srgbClr val="F9DC06"/>
                </a:solidFill>
              </a:rPr>
            </a:br>
            <a:endParaRPr lang="en-US" sz="3300" b="1" dirty="0">
              <a:solidFill>
                <a:srgbClr val="F9DC0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5207" y="4137979"/>
            <a:ext cx="8305591" cy="588345"/>
          </a:xfrm>
        </p:spPr>
        <p:txBody>
          <a:bodyPr>
            <a:normAutofit/>
          </a:bodyPr>
          <a:lstStyle/>
          <a:p>
            <a:r>
              <a:rPr lang="ta-IN" sz="2400" dirty="0" smtClean="0">
                <a:solidFill>
                  <a:schemeClr val="bg1"/>
                </a:solidFill>
              </a:rPr>
              <a:t>Zagreb, Hotel Westin </a:t>
            </a:r>
            <a:r>
              <a:rPr lang="en-US" sz="2400" dirty="0" smtClean="0">
                <a:solidFill>
                  <a:schemeClr val="bg1"/>
                </a:solidFill>
              </a:rPr>
              <a:t>|</a:t>
            </a:r>
            <a:r>
              <a:rPr lang="ta-IN" sz="2400" dirty="0" smtClean="0">
                <a:solidFill>
                  <a:schemeClr val="bg1"/>
                </a:solidFill>
              </a:rPr>
              <a:t> 17-19 April 2013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7" name="Picture 6" descr="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212" y="171227"/>
            <a:ext cx="1850771" cy="2476500"/>
          </a:xfrm>
          <a:prstGeom prst="rect">
            <a:avLst/>
          </a:prstGeom>
        </p:spPr>
      </p:pic>
      <p:pic>
        <p:nvPicPr>
          <p:cNvPr id="8" name="Picture 7" descr="organizatori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7972" y="5994503"/>
            <a:ext cx="2643124" cy="586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4189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7908" y="274638"/>
            <a:ext cx="6688892" cy="1143000"/>
          </a:xfrm>
        </p:spPr>
        <p:txBody>
          <a:bodyPr/>
          <a:lstStyle/>
          <a:p>
            <a:pPr algn="l"/>
            <a:r>
              <a:rPr lang="hr-HR" b="1" dirty="0" smtClean="0">
                <a:solidFill>
                  <a:srgbClr val="32477F"/>
                </a:solidFill>
              </a:rPr>
              <a:t>What is it all about?</a:t>
            </a:r>
            <a:endParaRPr lang="en-US" b="1" dirty="0">
              <a:solidFill>
                <a:srgbClr val="32477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7908" y="1600200"/>
            <a:ext cx="6688891" cy="4525963"/>
          </a:xfrm>
        </p:spPr>
        <p:txBody>
          <a:bodyPr>
            <a:normAutofit fontScale="92500" lnSpcReduction="10000"/>
          </a:bodyPr>
          <a:lstStyle/>
          <a:p>
            <a:r>
              <a:rPr lang="hr-HR" sz="3600" dirty="0"/>
              <a:t>Based on the conference </a:t>
            </a:r>
            <a:r>
              <a:rPr lang="hr-HR" sz="3600" i="1" dirty="0"/>
              <a:t>Perspectives of the Civil Society in Croatia: Different </a:t>
            </a:r>
            <a:r>
              <a:rPr lang="hr-HR" sz="3600" i="1" dirty="0" smtClean="0"/>
              <a:t>Views</a:t>
            </a:r>
          </a:p>
          <a:p>
            <a:pPr lvl="1"/>
            <a:r>
              <a:rPr lang="hr-HR" i="1" dirty="0" smtClean="0">
                <a:solidFill>
                  <a:srgbClr val="32477F"/>
                </a:solidFill>
              </a:rPr>
              <a:t>Goal of the conference</a:t>
            </a:r>
          </a:p>
          <a:p>
            <a:pPr lvl="1"/>
            <a:r>
              <a:rPr lang="hr-HR" i="1" dirty="0" smtClean="0">
                <a:solidFill>
                  <a:srgbClr val="32477F"/>
                </a:solidFill>
              </a:rPr>
              <a:t>Participants</a:t>
            </a:r>
          </a:p>
          <a:p>
            <a:pPr lvl="1"/>
            <a:r>
              <a:rPr lang="hr-HR" i="1" dirty="0" smtClean="0">
                <a:solidFill>
                  <a:srgbClr val="32477F"/>
                </a:solidFill>
              </a:rPr>
              <a:t>Product of the conference</a:t>
            </a:r>
            <a:br>
              <a:rPr lang="hr-HR" i="1" dirty="0" smtClean="0">
                <a:solidFill>
                  <a:srgbClr val="32477F"/>
                </a:solidFill>
              </a:rPr>
            </a:br>
            <a:endParaRPr lang="hr-HR" i="1" dirty="0" smtClean="0">
              <a:solidFill>
                <a:srgbClr val="32477F"/>
              </a:solidFill>
            </a:endParaRPr>
          </a:p>
          <a:p>
            <a:pPr marL="514350" indent="-457200"/>
            <a:r>
              <a:rPr lang="hr-HR" dirty="0" smtClean="0"/>
              <a:t>Panelists</a:t>
            </a:r>
            <a:r>
              <a:rPr lang="hr-HR" dirty="0"/>
              <a:t>: Ms. Rada Borić, </a:t>
            </a:r>
            <a:r>
              <a:rPr lang="hr-HR" dirty="0" smtClean="0"/>
              <a:t>Ms. </a:t>
            </a:r>
            <a:r>
              <a:rPr lang="hr-HR" dirty="0"/>
              <a:t>Marina Škrabalo, Mr. Toni Vidan, Mr. Gregory Czarnecki</a:t>
            </a:r>
          </a:p>
          <a:p>
            <a:pPr marL="457200" lvl="1" indent="0">
              <a:buNone/>
            </a:pPr>
            <a:endParaRPr lang="hr-HR" dirty="0">
              <a:solidFill>
                <a:srgbClr val="3247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42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7908" y="274638"/>
            <a:ext cx="6688892" cy="1143000"/>
          </a:xfrm>
        </p:spPr>
        <p:txBody>
          <a:bodyPr>
            <a:normAutofit fontScale="90000"/>
          </a:bodyPr>
          <a:lstStyle/>
          <a:p>
            <a:pPr algn="l"/>
            <a:r>
              <a:rPr lang="hr-HR" b="1" dirty="0" smtClean="0">
                <a:solidFill>
                  <a:srgbClr val="32477F"/>
                </a:solidFill>
              </a:rPr>
              <a:t>Croatian civil society in the EU context</a:t>
            </a:r>
            <a:endParaRPr lang="en-US" b="1" dirty="0">
              <a:solidFill>
                <a:srgbClr val="32477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7908" y="1600200"/>
            <a:ext cx="6688891" cy="4525963"/>
          </a:xfrm>
        </p:spPr>
        <p:txBody>
          <a:bodyPr>
            <a:normAutofit fontScale="92500"/>
          </a:bodyPr>
          <a:lstStyle/>
          <a:p>
            <a:r>
              <a:rPr lang="en-US" sz="3600" dirty="0" smtClean="0"/>
              <a:t>Pre</a:t>
            </a:r>
            <a:r>
              <a:rPr lang="hr-HR" sz="3600" dirty="0" smtClean="0"/>
              <a:t>-</a:t>
            </a:r>
            <a:r>
              <a:rPr lang="en-US" sz="3600" dirty="0" smtClean="0"/>
              <a:t>accession period – beneficiary for civil society</a:t>
            </a:r>
            <a:r>
              <a:rPr lang="hr-HR" sz="3600" dirty="0" smtClean="0"/>
              <a:t> (organizations)</a:t>
            </a:r>
          </a:p>
          <a:p>
            <a:r>
              <a:rPr lang="hr-HR" sz="3600" dirty="0" smtClean="0"/>
              <a:t>Benefits of small countries – fast reaction and a big impact of CSOs</a:t>
            </a:r>
          </a:p>
          <a:p>
            <a:r>
              <a:rPr lang="hr-HR" sz="3600" dirty="0" smtClean="0"/>
              <a:t>The importance of the European networks and associations (for instance European Women Lobby)</a:t>
            </a:r>
          </a:p>
          <a:p>
            <a:endParaRPr lang="hr-HR" sz="3600" dirty="0" smtClean="0">
              <a:solidFill>
                <a:srgbClr val="32477F"/>
              </a:solidFill>
            </a:endParaRPr>
          </a:p>
          <a:p>
            <a:endParaRPr lang="en-US" sz="3600" dirty="0">
              <a:solidFill>
                <a:srgbClr val="3247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114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7907" y="274638"/>
            <a:ext cx="6688892" cy="1143000"/>
          </a:xfrm>
        </p:spPr>
        <p:txBody>
          <a:bodyPr>
            <a:noAutofit/>
          </a:bodyPr>
          <a:lstStyle/>
          <a:p>
            <a:pPr algn="l"/>
            <a:r>
              <a:rPr lang="en-US" sz="3600" b="1" dirty="0" smtClean="0">
                <a:solidFill>
                  <a:srgbClr val="32477F"/>
                </a:solidFill>
              </a:rPr>
              <a:t>P</a:t>
            </a:r>
            <a:r>
              <a:rPr lang="hr-HR" sz="3600" b="1" dirty="0" smtClean="0">
                <a:solidFill>
                  <a:srgbClr val="32477F"/>
                </a:solidFill>
              </a:rPr>
              <a:t>otential p</a:t>
            </a:r>
            <a:r>
              <a:rPr lang="en-US" sz="3600" b="1" dirty="0" err="1" smtClean="0">
                <a:solidFill>
                  <a:srgbClr val="32477F"/>
                </a:solidFill>
              </a:rPr>
              <a:t>ositive</a:t>
            </a:r>
            <a:r>
              <a:rPr lang="en-US" sz="3600" b="1" dirty="0" smtClean="0">
                <a:solidFill>
                  <a:srgbClr val="32477F"/>
                </a:solidFill>
              </a:rPr>
              <a:t> </a:t>
            </a:r>
            <a:r>
              <a:rPr lang="hr-HR" sz="3600" b="1" dirty="0" smtClean="0">
                <a:solidFill>
                  <a:srgbClr val="32477F"/>
                </a:solidFill>
              </a:rPr>
              <a:t>a</a:t>
            </a:r>
            <a:r>
              <a:rPr lang="en-US" sz="3600" b="1" dirty="0" err="1" smtClean="0">
                <a:solidFill>
                  <a:srgbClr val="32477F"/>
                </a:solidFill>
              </a:rPr>
              <a:t>spects</a:t>
            </a:r>
            <a:r>
              <a:rPr lang="en-US" sz="3600" b="1" dirty="0" smtClean="0">
                <a:solidFill>
                  <a:srgbClr val="32477F"/>
                </a:solidFill>
              </a:rPr>
              <a:t> </a:t>
            </a:r>
            <a:r>
              <a:rPr lang="en-US" sz="3600" b="1" dirty="0">
                <a:solidFill>
                  <a:srgbClr val="32477F"/>
                </a:solidFill>
              </a:rPr>
              <a:t>of </a:t>
            </a:r>
            <a:r>
              <a:rPr lang="hr-HR" sz="3600" b="1" dirty="0" smtClean="0">
                <a:solidFill>
                  <a:srgbClr val="32477F"/>
                </a:solidFill>
              </a:rPr>
              <a:t>Croatia</a:t>
            </a:r>
            <a:r>
              <a:rPr lang="en-US" sz="3600" b="1" dirty="0" smtClean="0">
                <a:solidFill>
                  <a:srgbClr val="32477F"/>
                </a:solidFill>
              </a:rPr>
              <a:t>'s </a:t>
            </a:r>
            <a:r>
              <a:rPr lang="hr-HR" sz="3600" b="1" dirty="0" smtClean="0">
                <a:solidFill>
                  <a:srgbClr val="32477F"/>
                </a:solidFill>
              </a:rPr>
              <a:t>m</a:t>
            </a:r>
            <a:r>
              <a:rPr lang="en-US" sz="3600" b="1" dirty="0" err="1" smtClean="0">
                <a:solidFill>
                  <a:srgbClr val="32477F"/>
                </a:solidFill>
              </a:rPr>
              <a:t>embership</a:t>
            </a:r>
            <a:r>
              <a:rPr lang="en-US" sz="3600" b="1" dirty="0" smtClean="0">
                <a:solidFill>
                  <a:srgbClr val="32477F"/>
                </a:solidFill>
              </a:rPr>
              <a:t> </a:t>
            </a:r>
            <a:r>
              <a:rPr lang="en-US" sz="3600" b="1" dirty="0">
                <a:solidFill>
                  <a:srgbClr val="32477F"/>
                </a:solidFill>
              </a:rPr>
              <a:t>in the EU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7908" y="1600200"/>
            <a:ext cx="6688891" cy="4525963"/>
          </a:xfrm>
        </p:spPr>
        <p:txBody>
          <a:bodyPr>
            <a:normAutofit lnSpcReduction="10000"/>
          </a:bodyPr>
          <a:lstStyle/>
          <a:p>
            <a:r>
              <a:rPr lang="hr-HR" sz="3600" dirty="0" smtClean="0"/>
              <a:t>Institutional </a:t>
            </a:r>
            <a:r>
              <a:rPr lang="hr-HR" sz="3600" dirty="0" smtClean="0"/>
              <a:t>leverage</a:t>
            </a:r>
            <a:r>
              <a:rPr lang="hr-HR" sz="3600" dirty="0" smtClean="0"/>
              <a:t>: better perspectives for civic initiatives and women</a:t>
            </a:r>
          </a:p>
          <a:p>
            <a:r>
              <a:rPr lang="hr-HR" sz="3600" dirty="0" smtClean="0"/>
              <a:t>Agenda setting throughout cooperation with other member states</a:t>
            </a:r>
          </a:p>
          <a:p>
            <a:r>
              <a:rPr lang="hr-HR" sz="3600" dirty="0" smtClean="0"/>
              <a:t>European Economic and Social Committee</a:t>
            </a:r>
          </a:p>
          <a:p>
            <a:endParaRPr lang="en-US" sz="3600" dirty="0">
              <a:solidFill>
                <a:srgbClr val="3247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073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7907" y="274638"/>
            <a:ext cx="6688892" cy="1143000"/>
          </a:xfrm>
        </p:spPr>
        <p:txBody>
          <a:bodyPr>
            <a:noAutofit/>
          </a:bodyPr>
          <a:lstStyle/>
          <a:p>
            <a:pPr algn="l"/>
            <a:r>
              <a:rPr lang="hr-HR" sz="3600" b="1" dirty="0" smtClean="0">
                <a:solidFill>
                  <a:srgbClr val="32477F"/>
                </a:solidFill>
              </a:rPr>
              <a:t>Fears of civil society</a:t>
            </a:r>
            <a:endParaRPr lang="en-US" sz="3600" b="1" dirty="0">
              <a:solidFill>
                <a:srgbClr val="32477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7908" y="1600200"/>
            <a:ext cx="6688891" cy="4525963"/>
          </a:xfrm>
        </p:spPr>
        <p:txBody>
          <a:bodyPr>
            <a:normAutofit lnSpcReduction="10000"/>
          </a:bodyPr>
          <a:lstStyle/>
          <a:p>
            <a:r>
              <a:rPr lang="en-US" sz="3600" dirty="0" smtClean="0"/>
              <a:t>Conservatism</a:t>
            </a:r>
            <a:r>
              <a:rPr lang="hr-HR" sz="3600" dirty="0" smtClean="0"/>
              <a:t> European Economic and Social Committee</a:t>
            </a:r>
          </a:p>
          <a:p>
            <a:r>
              <a:rPr lang="hr-HR" sz="3600" dirty="0" smtClean="0"/>
              <a:t>The </a:t>
            </a:r>
            <a:r>
              <a:rPr lang="en-US" sz="3600" dirty="0" smtClean="0"/>
              <a:t>illusion</a:t>
            </a:r>
            <a:r>
              <a:rPr lang="hr-HR" sz="3600" dirty="0" smtClean="0"/>
              <a:t> </a:t>
            </a:r>
            <a:r>
              <a:rPr lang="hr-HR" sz="3600" dirty="0"/>
              <a:t>of </a:t>
            </a:r>
            <a:r>
              <a:rPr lang="hr-HR" sz="3600" dirty="0" smtClean="0"/>
              <a:t>influence</a:t>
            </a:r>
          </a:p>
          <a:p>
            <a:r>
              <a:rPr lang="hr-HR" sz="3600" dirty="0" smtClean="0"/>
              <a:t>F</a:t>
            </a:r>
            <a:r>
              <a:rPr lang="en-US" sz="3600" dirty="0" smtClean="0"/>
              <a:t>ear </a:t>
            </a:r>
            <a:r>
              <a:rPr lang="en-US" sz="3600" dirty="0"/>
              <a:t>that </a:t>
            </a:r>
            <a:r>
              <a:rPr lang="en-US" sz="3600" dirty="0" smtClean="0"/>
              <a:t>CSOs </a:t>
            </a:r>
            <a:r>
              <a:rPr lang="hr-HR" sz="3600" dirty="0" smtClean="0"/>
              <a:t>will</a:t>
            </a:r>
            <a:r>
              <a:rPr lang="en-US" sz="3600" dirty="0" smtClean="0"/>
              <a:t> merely</a:t>
            </a:r>
            <a:r>
              <a:rPr lang="hr-HR" sz="3600" dirty="0" smtClean="0"/>
              <a:t> be</a:t>
            </a:r>
            <a:r>
              <a:rPr lang="en-US" sz="3600" dirty="0" smtClean="0"/>
              <a:t> </a:t>
            </a:r>
            <a:r>
              <a:rPr lang="en-US" sz="3600" dirty="0"/>
              <a:t>perceived as a tool for </a:t>
            </a:r>
            <a:r>
              <a:rPr lang="en-US" sz="3600" dirty="0" smtClean="0"/>
              <a:t>agenda setting</a:t>
            </a:r>
            <a:endParaRPr lang="hr-HR" sz="3600" dirty="0" smtClean="0"/>
          </a:p>
          <a:p>
            <a:r>
              <a:rPr lang="en-US" sz="3600" dirty="0" smtClean="0"/>
              <a:t>Jeopardized</a:t>
            </a:r>
            <a:r>
              <a:rPr lang="hr-HR" sz="3600" dirty="0" smtClean="0"/>
              <a:t> regional cooperation</a:t>
            </a:r>
          </a:p>
          <a:p>
            <a:endParaRPr lang="en-US" sz="3600" dirty="0">
              <a:solidFill>
                <a:srgbClr val="3247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7606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7907" y="274638"/>
            <a:ext cx="6688892" cy="1143000"/>
          </a:xfrm>
        </p:spPr>
        <p:txBody>
          <a:bodyPr>
            <a:noAutofit/>
          </a:bodyPr>
          <a:lstStyle/>
          <a:p>
            <a:pPr algn="l"/>
            <a:r>
              <a:rPr lang="hr-HR" sz="3600" b="1" dirty="0" smtClean="0">
                <a:solidFill>
                  <a:srgbClr val="32477F"/>
                </a:solidFill>
              </a:rPr>
              <a:t>Finantial sustainability of civil society</a:t>
            </a:r>
            <a:endParaRPr lang="en-US" sz="3600" b="1" dirty="0">
              <a:solidFill>
                <a:srgbClr val="32477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7908" y="1600200"/>
            <a:ext cx="6688891" cy="452596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Pre-accessional period – increased capacities of CSO</a:t>
            </a:r>
            <a:r>
              <a:rPr lang="hr-HR" sz="3600" dirty="0" smtClean="0"/>
              <a:t>s; silver lining:</a:t>
            </a:r>
          </a:p>
          <a:p>
            <a:pPr lvl="1"/>
            <a:r>
              <a:rPr lang="hr-HR" dirty="0" smtClean="0"/>
              <a:t>Human capacities</a:t>
            </a:r>
          </a:p>
          <a:p>
            <a:pPr lvl="1"/>
            <a:r>
              <a:rPr lang="en-US" dirty="0" smtClean="0"/>
              <a:t>Ideals</a:t>
            </a:r>
            <a:r>
              <a:rPr lang="hr-HR" dirty="0" smtClean="0"/>
              <a:t> vs. </a:t>
            </a:r>
            <a:r>
              <a:rPr lang="hr-HR" i="1" dirty="0"/>
              <a:t>h</a:t>
            </a:r>
            <a:r>
              <a:rPr lang="hr-HR" i="1" dirty="0" smtClean="0"/>
              <a:t>yperactivitization – trust of </a:t>
            </a:r>
            <a:r>
              <a:rPr lang="en-US" i="1" dirty="0" smtClean="0"/>
              <a:t>citizens</a:t>
            </a:r>
            <a:endParaRPr lang="hr-HR" i="1" dirty="0" smtClean="0"/>
          </a:p>
          <a:p>
            <a:pPr marL="457200" lvl="1" indent="0">
              <a:buNone/>
            </a:pPr>
            <a:r>
              <a:rPr lang="en-US" i="1" dirty="0" smtClean="0">
                <a:solidFill>
                  <a:srgbClr val="32477F"/>
                </a:solidFill>
              </a:rPr>
              <a:t> </a:t>
            </a:r>
          </a:p>
          <a:p>
            <a:pPr lvl="1"/>
            <a:endParaRPr lang="hr-HR" i="1" dirty="0" smtClean="0">
              <a:solidFill>
                <a:srgbClr val="32477F"/>
              </a:solidFill>
            </a:endParaRPr>
          </a:p>
          <a:p>
            <a:pPr lvl="1"/>
            <a:endParaRPr lang="en-US" dirty="0" smtClean="0">
              <a:solidFill>
                <a:srgbClr val="32477F"/>
              </a:solidFill>
            </a:endParaRPr>
          </a:p>
          <a:p>
            <a:pPr lvl="1"/>
            <a:endParaRPr lang="hr-HR" dirty="0" smtClean="0">
              <a:solidFill>
                <a:srgbClr val="32477F"/>
              </a:solidFill>
            </a:endParaRPr>
          </a:p>
          <a:p>
            <a:endParaRPr lang="en-US" sz="3600" dirty="0">
              <a:solidFill>
                <a:srgbClr val="3247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762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7907" y="274638"/>
            <a:ext cx="6688892" cy="1143000"/>
          </a:xfrm>
        </p:spPr>
        <p:txBody>
          <a:bodyPr>
            <a:noAutofit/>
          </a:bodyPr>
          <a:lstStyle/>
          <a:p>
            <a:pPr algn="l"/>
            <a:r>
              <a:rPr lang="hr-HR" sz="3600" b="1" dirty="0" smtClean="0">
                <a:solidFill>
                  <a:srgbClr val="32477F"/>
                </a:solidFill>
              </a:rPr>
              <a:t>Some questions to think about...</a:t>
            </a:r>
            <a:endParaRPr lang="en-US" sz="3600" b="1" dirty="0">
              <a:solidFill>
                <a:srgbClr val="32477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7908" y="1600200"/>
            <a:ext cx="6688891" cy="4525963"/>
          </a:xfrm>
        </p:spPr>
        <p:txBody>
          <a:bodyPr>
            <a:normAutofit fontScale="70000" lnSpcReduction="20000"/>
          </a:bodyPr>
          <a:lstStyle/>
          <a:p>
            <a:pPr marL="514350" indent="-457200">
              <a:buFont typeface="Arial" panose="020B0604020202020204" pitchFamily="34" charset="0"/>
              <a:buChar char="•"/>
            </a:pPr>
            <a:r>
              <a:rPr lang="hr-HR" sz="3700" i="1" dirty="0" smtClean="0"/>
              <a:t>Has there been a better model of administration of the EU projects</a:t>
            </a:r>
            <a:r>
              <a:rPr lang="en-US" sz="3700" i="1" dirty="0" smtClean="0"/>
              <a:t> </a:t>
            </a:r>
            <a:r>
              <a:rPr lang="hr-HR" sz="3700" i="1" dirty="0" smtClean="0"/>
              <a:t>for civil society?</a:t>
            </a:r>
          </a:p>
          <a:p>
            <a:pPr marL="514350" indent="-457200">
              <a:buFont typeface="Arial" panose="020B0604020202020204" pitchFamily="34" charset="0"/>
              <a:buChar char="•"/>
            </a:pPr>
            <a:r>
              <a:rPr lang="hr-HR" sz="3700" i="1" dirty="0" smtClean="0"/>
              <a:t>Do CSO have the same capacities for using Structural and Cohesion funds?</a:t>
            </a:r>
          </a:p>
          <a:p>
            <a:pPr marL="514350" indent="-457200">
              <a:buFont typeface="Arial" panose="020B0604020202020204" pitchFamily="34" charset="0"/>
              <a:buChar char="•"/>
            </a:pPr>
            <a:r>
              <a:rPr lang="hr-HR" sz="3700" i="1" dirty="0" smtClean="0"/>
              <a:t>What will happened with the institutional model for supporting civil society in Croatia?</a:t>
            </a:r>
          </a:p>
          <a:p>
            <a:pPr marL="514350" indent="-457200">
              <a:buFont typeface="Arial" panose="020B0604020202020204" pitchFamily="34" charset="0"/>
              <a:buChar char="•"/>
            </a:pPr>
            <a:r>
              <a:rPr lang="hr-HR" sz="3700" i="1" dirty="0" smtClean="0"/>
              <a:t>What will be the role of civil society in the next 7-years </a:t>
            </a:r>
            <a:r>
              <a:rPr lang="en-US" sz="3700" i="1" dirty="0" smtClean="0"/>
              <a:t>financial</a:t>
            </a:r>
            <a:r>
              <a:rPr lang="hr-HR" sz="3700" i="1" dirty="0" smtClean="0"/>
              <a:t> plan?</a:t>
            </a:r>
          </a:p>
          <a:p>
            <a:pPr marL="514350" indent="-457200">
              <a:buFont typeface="Arial" panose="020B0604020202020204" pitchFamily="34" charset="0"/>
              <a:buChar char="•"/>
            </a:pPr>
            <a:r>
              <a:rPr lang="hr-HR" sz="3700" i="1" dirty="0" smtClean="0"/>
              <a:t>What would be the </a:t>
            </a:r>
            <a:r>
              <a:rPr lang="hr-HR" sz="3700" i="1" smtClean="0"/>
              <a:t>most </a:t>
            </a:r>
            <a:r>
              <a:rPr lang="hr-HR" sz="3700" i="1" smtClean="0"/>
              <a:t>efficient </a:t>
            </a:r>
            <a:r>
              <a:rPr lang="hr-HR" sz="3700" i="1" dirty="0" smtClean="0"/>
              <a:t>way </a:t>
            </a:r>
            <a:r>
              <a:rPr lang="hr-HR" sz="3700" i="1" smtClean="0"/>
              <a:t>to </a:t>
            </a:r>
            <a:r>
              <a:rPr lang="hr-HR" sz="3700" i="1" smtClean="0"/>
              <a:t>transfer </a:t>
            </a:r>
            <a:r>
              <a:rPr lang="hr-HR" sz="3700" i="1" dirty="0" smtClean="0"/>
              <a:t>Croatian civil society’s experience to new candidate states?</a:t>
            </a:r>
            <a:r>
              <a:rPr lang="hr-HR" i="1" dirty="0" smtClean="0"/>
              <a:t/>
            </a:r>
            <a:br>
              <a:rPr lang="hr-HR" i="1" dirty="0" smtClean="0"/>
            </a:br>
            <a:r>
              <a:rPr lang="hr-HR" i="1" dirty="0" smtClean="0"/>
              <a:t>(</a:t>
            </a:r>
            <a:r>
              <a:rPr lang="en-US" i="1" dirty="0"/>
              <a:t>umbrella </a:t>
            </a:r>
            <a:r>
              <a:rPr lang="en-US" i="1" dirty="0" smtClean="0"/>
              <a:t>organizations, </a:t>
            </a:r>
            <a:r>
              <a:rPr lang="en-US" i="1" dirty="0"/>
              <a:t>networks and partnerships</a:t>
            </a:r>
            <a:r>
              <a:rPr lang="hr-HR" i="1" dirty="0" smtClean="0"/>
              <a:t>)</a:t>
            </a:r>
            <a:endParaRPr lang="en-US" i="1" dirty="0" smtClean="0"/>
          </a:p>
          <a:p>
            <a:pPr lvl="1"/>
            <a:endParaRPr lang="hr-HR" i="1" dirty="0" smtClean="0">
              <a:solidFill>
                <a:srgbClr val="32477F"/>
              </a:solidFill>
            </a:endParaRPr>
          </a:p>
          <a:p>
            <a:pPr lvl="1"/>
            <a:endParaRPr lang="en-US" dirty="0" smtClean="0">
              <a:solidFill>
                <a:srgbClr val="32477F"/>
              </a:solidFill>
            </a:endParaRPr>
          </a:p>
          <a:p>
            <a:pPr lvl="1"/>
            <a:endParaRPr lang="hr-HR" dirty="0" smtClean="0">
              <a:solidFill>
                <a:srgbClr val="32477F"/>
              </a:solidFill>
            </a:endParaRPr>
          </a:p>
          <a:p>
            <a:endParaRPr lang="en-US" sz="3600" dirty="0">
              <a:solidFill>
                <a:srgbClr val="3247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3558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271</Words>
  <Application>Microsoft Macintosh PowerPoint</Application>
  <PresentationFormat>On-screen Show (4:3)</PresentationFormat>
  <Paragraphs>36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Perspectives of the Civil Society in Croatia:  European Union and the Civil Society </vt:lpstr>
      <vt:lpstr>What is it all about?</vt:lpstr>
      <vt:lpstr>Croatian civil society in the EU context</vt:lpstr>
      <vt:lpstr>Potential positive aspects of Croatia's membership in the EU</vt:lpstr>
      <vt:lpstr>Fears of civil society</vt:lpstr>
      <vt:lpstr>Finantial sustainability of civil society</vt:lpstr>
      <vt:lpstr>Some questions to think about...</vt:lpstr>
    </vt:vector>
  </TitlesOfParts>
  <Company>Internet Institute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Click to add title</dc:title>
  <dc:creator>Natalija Gojkovic</dc:creator>
  <cp:lastModifiedBy>Aida Bagic</cp:lastModifiedBy>
  <cp:revision>11</cp:revision>
  <dcterms:created xsi:type="dcterms:W3CDTF">2013-04-08T14:50:11Z</dcterms:created>
  <dcterms:modified xsi:type="dcterms:W3CDTF">2013-04-16T11:24:57Z</dcterms:modified>
</cp:coreProperties>
</file>