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66" r:id="rId7"/>
    <p:sldId id="267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477F"/>
    <a:srgbClr val="F9DC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7" autoAdjust="0"/>
    <p:restoredTop sz="94624" autoAdjust="0"/>
  </p:normalViewPr>
  <p:slideViewPr>
    <p:cSldViewPr snapToGrid="0" snapToObjects="1">
      <p:cViewPr>
        <p:scale>
          <a:sx n="60" d="100"/>
          <a:sy n="60" d="100"/>
        </p:scale>
        <p:origin x="-2792" y="-9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331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MAY-JUNE-JULY_2012\THE%20EU%20INTERVENTATION\MAXQDA10Code_civilsocietycode_2000-2012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400" b="0" dirty="0"/>
              <a:t>Inclusion of Civil society term in EU enlargement strategy documents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'Code Matrix Browser'!$B$1</c:f>
              <c:strCache>
                <c:ptCount val="1"/>
                <c:pt idx="0">
                  <c:v>civil society</c:v>
                </c:pt>
              </c:strCache>
            </c:strRef>
          </c:tx>
          <c:marker>
            <c:symbol val="none"/>
          </c:marker>
          <c:cat>
            <c:numRef>
              <c:f>'Code Matrix Browser'!$A$2:$A$13</c:f>
              <c:numCache>
                <c:formatCode>General</c:formatCode>
                <c:ptCount val="12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</c:numCache>
            </c:numRef>
          </c:cat>
          <c:val>
            <c:numRef>
              <c:f>'Code Matrix Browser'!$B$2:$B$13</c:f>
              <c:numCache>
                <c:formatCode>General</c:formatCode>
                <c:ptCount val="12"/>
                <c:pt idx="0">
                  <c:v>1.0</c:v>
                </c:pt>
                <c:pt idx="1">
                  <c:v>2.0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4.0</c:v>
                </c:pt>
                <c:pt idx="6">
                  <c:v>7.0</c:v>
                </c:pt>
                <c:pt idx="7">
                  <c:v>28.0</c:v>
                </c:pt>
                <c:pt idx="8">
                  <c:v>19.0</c:v>
                </c:pt>
                <c:pt idx="9">
                  <c:v>12.0</c:v>
                </c:pt>
                <c:pt idx="10">
                  <c:v>25.0</c:v>
                </c:pt>
                <c:pt idx="11">
                  <c:v>19.0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65474248"/>
        <c:axId val="2064994648"/>
      </c:lineChart>
      <c:catAx>
        <c:axId val="2065474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064994648"/>
        <c:crosses val="autoZero"/>
        <c:auto val="1"/>
        <c:lblAlgn val="ctr"/>
        <c:lblOffset val="100"/>
        <c:noMultiLvlLbl val="0"/>
      </c:catAx>
      <c:valAx>
        <c:axId val="206499464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/>
                  <a:t>Number of codes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065474248"/>
        <c:crosses val="autoZero"/>
        <c:crossBetween val="between"/>
      </c:valAx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a-IN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776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297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578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046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542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869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53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48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327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048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E250-56AC-F34B-87A7-DCF65B03C3BA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918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7E250-56AC-F34B-87A7-DCF65B03C3BA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EFCEC-29E6-E543-AE9E-F92E9A09C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866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908244"/>
            <a:ext cx="7772400" cy="2535953"/>
          </a:xfrm>
        </p:spPr>
        <p:txBody>
          <a:bodyPr>
            <a:noAutofit/>
          </a:bodyPr>
          <a:lstStyle/>
          <a:p>
            <a:r>
              <a:rPr lang="tr-TR" sz="2800" b="1" dirty="0" smtClean="0">
                <a:solidFill>
                  <a:srgbClr val="FFC000"/>
                </a:solidFill>
              </a:rPr>
              <a:t/>
            </a:r>
            <a:br>
              <a:rPr lang="tr-TR" sz="2800" b="1" dirty="0" smtClean="0">
                <a:solidFill>
                  <a:srgbClr val="FFC000"/>
                </a:solidFill>
              </a:rPr>
            </a:br>
            <a:r>
              <a:rPr lang="tr-TR" sz="2800" b="1" dirty="0" smtClean="0">
                <a:solidFill>
                  <a:srgbClr val="FFC000"/>
                </a:solidFill>
              </a:rPr>
              <a:t/>
            </a:r>
            <a:br>
              <a:rPr lang="tr-TR" sz="2800" b="1" dirty="0" smtClean="0">
                <a:solidFill>
                  <a:srgbClr val="FFC000"/>
                </a:solidFill>
              </a:rPr>
            </a:br>
            <a:r>
              <a:rPr lang="tr-TR" sz="2800" b="1" dirty="0" smtClean="0">
                <a:solidFill>
                  <a:srgbClr val="FFC000"/>
                </a:solidFill>
              </a:rPr>
              <a:t/>
            </a:r>
            <a:br>
              <a:rPr lang="tr-TR" sz="2800" b="1" dirty="0" smtClean="0">
                <a:solidFill>
                  <a:srgbClr val="FFC000"/>
                </a:solidFill>
              </a:rPr>
            </a:br>
            <a:r>
              <a:rPr lang="tr-TR" sz="2800" b="1" dirty="0" smtClean="0">
                <a:solidFill>
                  <a:srgbClr val="FFC000"/>
                </a:solidFill>
              </a:rPr>
              <a:t/>
            </a:r>
            <a:br>
              <a:rPr lang="tr-TR" sz="2800" b="1" dirty="0" smtClean="0">
                <a:solidFill>
                  <a:srgbClr val="FFC000"/>
                </a:solidFill>
              </a:rPr>
            </a:br>
            <a:r>
              <a:rPr lang="tr-TR" sz="2800" b="1" dirty="0" smtClean="0">
                <a:solidFill>
                  <a:schemeClr val="bg2"/>
                </a:solidFill>
              </a:rPr>
              <a:t/>
            </a:r>
            <a:br>
              <a:rPr lang="tr-TR" sz="2800" b="1" dirty="0" smtClean="0">
                <a:solidFill>
                  <a:schemeClr val="bg2"/>
                </a:solidFill>
              </a:rPr>
            </a:br>
            <a:r>
              <a:rPr lang="tr-TR" sz="2800" b="1" dirty="0" smtClean="0">
                <a:solidFill>
                  <a:schemeClr val="bg2"/>
                </a:solidFill>
              </a:rPr>
              <a:t/>
            </a:r>
            <a:br>
              <a:rPr lang="tr-TR" sz="2800" b="1" dirty="0" smtClean="0">
                <a:solidFill>
                  <a:schemeClr val="bg2"/>
                </a:solidFill>
              </a:rPr>
            </a:br>
            <a:endParaRPr lang="tr-TR" sz="2800" dirty="0">
              <a:solidFill>
                <a:schemeClr val="bg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212" y="5417729"/>
            <a:ext cx="8305591" cy="576774"/>
          </a:xfrm>
        </p:spPr>
        <p:txBody>
          <a:bodyPr>
            <a:normAutofit/>
          </a:bodyPr>
          <a:lstStyle/>
          <a:p>
            <a:r>
              <a:rPr lang="ta-IN" sz="2400" dirty="0" smtClean="0">
                <a:solidFill>
                  <a:schemeClr val="bg1"/>
                </a:solidFill>
              </a:rPr>
              <a:t>Zagreb, Hotel Westin </a:t>
            </a:r>
            <a:r>
              <a:rPr lang="en-US" sz="2400" dirty="0" smtClean="0">
                <a:solidFill>
                  <a:schemeClr val="bg1"/>
                </a:solidFill>
              </a:rPr>
              <a:t>|</a:t>
            </a:r>
            <a:r>
              <a:rPr lang="ta-IN" sz="2400" dirty="0" smtClean="0">
                <a:solidFill>
                  <a:schemeClr val="bg1"/>
                </a:solidFill>
              </a:rPr>
              <a:t> 17-19 April 2013</a:t>
            </a:r>
            <a:endParaRPr lang="tr-TR" sz="24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7" name="Picture 6" descr="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12" y="0"/>
            <a:ext cx="1850771" cy="2476500"/>
          </a:xfrm>
          <a:prstGeom prst="rect">
            <a:avLst/>
          </a:prstGeom>
        </p:spPr>
      </p:pic>
      <p:pic>
        <p:nvPicPr>
          <p:cNvPr id="8" name="Picture 7" descr="organizator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972" y="5994503"/>
            <a:ext cx="2643124" cy="586740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485212" y="2476500"/>
            <a:ext cx="8305591" cy="1640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</a:pPr>
            <a:r>
              <a:rPr lang="en-US" sz="2800" b="1" dirty="0" smtClean="0">
                <a:solidFill>
                  <a:schemeClr val="bg2"/>
                </a:solidFill>
              </a:rPr>
              <a:t>The Roles of Environmental NGOs in governing </a:t>
            </a:r>
            <a:r>
              <a:rPr lang="en-US" sz="2800" b="1" dirty="0" err="1" smtClean="0">
                <a:solidFill>
                  <a:schemeClr val="bg2"/>
                </a:solidFill>
              </a:rPr>
              <a:t>Europeani</a:t>
            </a:r>
            <a:r>
              <a:rPr lang="tr-TR" sz="2800" b="1" dirty="0" smtClean="0">
                <a:solidFill>
                  <a:schemeClr val="bg2"/>
                </a:solidFill>
              </a:rPr>
              <a:t>s</a:t>
            </a:r>
            <a:r>
              <a:rPr lang="en-US" sz="2800" b="1" dirty="0" err="1" smtClean="0">
                <a:solidFill>
                  <a:schemeClr val="bg2"/>
                </a:solidFill>
              </a:rPr>
              <a:t>ation</a:t>
            </a:r>
            <a:r>
              <a:rPr lang="en-US" sz="2800" b="1" dirty="0" smtClean="0">
                <a:solidFill>
                  <a:schemeClr val="bg2"/>
                </a:solidFill>
              </a:rPr>
              <a:t> process of Turkey:  </a:t>
            </a:r>
            <a:r>
              <a:rPr lang="tr-TR" sz="2800" b="1" dirty="0" smtClean="0">
                <a:solidFill>
                  <a:schemeClr val="bg2"/>
                </a:solidFill>
              </a:rPr>
              <a:t/>
            </a:r>
            <a:br>
              <a:rPr lang="tr-TR" sz="2800" b="1" dirty="0" smtClean="0">
                <a:solidFill>
                  <a:schemeClr val="bg2"/>
                </a:solidFill>
              </a:rPr>
            </a:br>
            <a:r>
              <a:rPr lang="en-US" sz="2800" b="1" i="1" dirty="0" smtClean="0">
                <a:solidFill>
                  <a:schemeClr val="bg2"/>
                </a:solidFill>
              </a:rPr>
              <a:t>Rethinking domestic factors with the EU impact</a:t>
            </a:r>
            <a:endParaRPr kumimoji="0" lang="tr-TR" sz="2800" b="0" i="1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637612" y="4116816"/>
            <a:ext cx="8305591" cy="12085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tr-T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Sezin Dereci</a:t>
            </a:r>
            <a:br>
              <a:rPr kumimoji="0" lang="tr-T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e-</a:t>
            </a: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mail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sdereci@bigsss.uni-bremen.de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PhD</a:t>
            </a:r>
            <a:r>
              <a:rPr kumimoji="0" lang="tr-T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fellow</a:t>
            </a:r>
            <a:endParaRPr kumimoji="0" lang="tr-TR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tr-T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Bremen International Graduate School of Social Sciences (BIGSSS)</a:t>
            </a:r>
            <a:endParaRPr kumimoji="0" lang="tr-T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4189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EU Enlargement Policy, the limits of </a:t>
            </a:r>
            <a:r>
              <a:rPr lang="en-US" sz="3200" b="1" dirty="0" err="1" smtClean="0">
                <a:solidFill>
                  <a:schemeClr val="tx2"/>
                </a:solidFill>
              </a:rPr>
              <a:t>Europeani</a:t>
            </a:r>
            <a:r>
              <a:rPr lang="tr-TR" sz="3200" b="1" dirty="0" smtClean="0">
                <a:solidFill>
                  <a:schemeClr val="tx2"/>
                </a:solidFill>
              </a:rPr>
              <a:t>s</a:t>
            </a:r>
            <a:r>
              <a:rPr lang="en-US" sz="3200" b="1" dirty="0" err="1" smtClean="0">
                <a:solidFill>
                  <a:schemeClr val="tx2"/>
                </a:solidFill>
              </a:rPr>
              <a:t>ation</a:t>
            </a:r>
            <a:r>
              <a:rPr lang="en-US" sz="3200" b="1" dirty="0" smtClean="0">
                <a:solidFill>
                  <a:schemeClr val="tx2"/>
                </a:solidFill>
              </a:rPr>
              <a:t> and civil society</a:t>
            </a:r>
            <a:endParaRPr lang="tr-TR" sz="32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8" y="1600200"/>
            <a:ext cx="6688891" cy="4525963"/>
          </a:xfrm>
        </p:spPr>
        <p:txBody>
          <a:bodyPr>
            <a:normAutofit/>
          </a:bodyPr>
          <a:lstStyle/>
          <a:p>
            <a:r>
              <a:rPr lang="tr-TR" sz="2400" dirty="0" smtClean="0">
                <a:solidFill>
                  <a:srgbClr val="32477F"/>
                </a:solidFill>
              </a:rPr>
              <a:t>‘</a:t>
            </a:r>
            <a:r>
              <a:rPr lang="en-US" sz="2400" dirty="0" smtClean="0">
                <a:solidFill>
                  <a:srgbClr val="32477F"/>
                </a:solidFill>
              </a:rPr>
              <a:t>Legitimacy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deficits</a:t>
            </a:r>
            <a:r>
              <a:rPr lang="tr-TR" sz="2400" dirty="0" smtClean="0">
                <a:solidFill>
                  <a:srgbClr val="32477F"/>
                </a:solidFill>
              </a:rPr>
              <a:t>’ of </a:t>
            </a:r>
            <a:r>
              <a:rPr lang="tr-TR" sz="2400" dirty="0" err="1" smtClean="0">
                <a:solidFill>
                  <a:srgbClr val="32477F"/>
                </a:solidFill>
              </a:rPr>
              <a:t>the</a:t>
            </a:r>
            <a:r>
              <a:rPr lang="tr-TR" sz="2400" dirty="0" smtClean="0">
                <a:solidFill>
                  <a:srgbClr val="32477F"/>
                </a:solidFill>
              </a:rPr>
              <a:t> EU </a:t>
            </a:r>
            <a:r>
              <a:rPr lang="tr-TR" sz="2400" dirty="0" err="1" smtClean="0">
                <a:solidFill>
                  <a:srgbClr val="32477F"/>
                </a:solidFill>
              </a:rPr>
              <a:t>enlargement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policy</a:t>
            </a:r>
            <a:r>
              <a:rPr lang="tr-TR" sz="2400" dirty="0" smtClean="0">
                <a:solidFill>
                  <a:srgbClr val="32477F"/>
                </a:solidFill>
              </a:rPr>
              <a:t>:</a:t>
            </a:r>
          </a:p>
          <a:p>
            <a:pPr marL="742950" indent="-742950">
              <a:buFont typeface="+mj-lt"/>
              <a:buAutoNum type="arabicPeriod"/>
            </a:pPr>
            <a:r>
              <a:rPr lang="tr-TR" sz="2400" dirty="0" err="1" smtClean="0">
                <a:solidFill>
                  <a:srgbClr val="32477F"/>
                </a:solidFill>
              </a:rPr>
              <a:t>Hierarchical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nature</a:t>
            </a:r>
            <a:r>
              <a:rPr lang="tr-TR" sz="2400" dirty="0" smtClean="0">
                <a:solidFill>
                  <a:srgbClr val="32477F"/>
                </a:solidFill>
              </a:rPr>
              <a:t> of </a:t>
            </a:r>
            <a:r>
              <a:rPr lang="tr-TR" sz="2400" dirty="0" err="1" smtClean="0">
                <a:solidFill>
                  <a:srgbClr val="32477F"/>
                </a:solidFill>
              </a:rPr>
              <a:t>the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relations</a:t>
            </a:r>
            <a:r>
              <a:rPr lang="tr-TR" sz="2400" dirty="0" smtClean="0">
                <a:solidFill>
                  <a:srgbClr val="32477F"/>
                </a:solidFill>
              </a:rPr>
              <a:t>: </a:t>
            </a:r>
            <a:r>
              <a:rPr lang="tr-TR" sz="2400" dirty="0" err="1" smtClean="0">
                <a:solidFill>
                  <a:srgbClr val="32477F"/>
                </a:solidFill>
              </a:rPr>
              <a:t>The</a:t>
            </a:r>
            <a:r>
              <a:rPr lang="tr-TR" sz="2400" dirty="0" smtClean="0">
                <a:solidFill>
                  <a:srgbClr val="32477F"/>
                </a:solidFill>
              </a:rPr>
              <a:t> EU </a:t>
            </a:r>
            <a:r>
              <a:rPr lang="tr-TR" sz="2400" dirty="0" err="1" smtClean="0">
                <a:solidFill>
                  <a:srgbClr val="32477F"/>
                </a:solidFill>
              </a:rPr>
              <a:t>sets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the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rules</a:t>
            </a:r>
            <a:r>
              <a:rPr lang="tr-TR" sz="2400" dirty="0" smtClean="0">
                <a:solidFill>
                  <a:srgbClr val="32477F"/>
                </a:solidFill>
              </a:rPr>
              <a:t> of </a:t>
            </a:r>
            <a:r>
              <a:rPr lang="tr-TR" sz="2400" dirty="0" err="1" smtClean="0">
                <a:solidFill>
                  <a:srgbClr val="32477F"/>
                </a:solidFill>
              </a:rPr>
              <a:t>the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game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through</a:t>
            </a:r>
            <a:r>
              <a:rPr lang="tr-TR" sz="2400" dirty="0" smtClean="0">
                <a:solidFill>
                  <a:srgbClr val="32477F"/>
                </a:solidFill>
              </a:rPr>
              <a:t> acquis </a:t>
            </a:r>
            <a:r>
              <a:rPr lang="tr-TR" sz="2400" dirty="0" err="1" smtClean="0">
                <a:solidFill>
                  <a:srgbClr val="32477F"/>
                </a:solidFill>
              </a:rPr>
              <a:t>related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mechanisms</a:t>
            </a:r>
            <a:r>
              <a:rPr lang="tr-TR" sz="2400" dirty="0" smtClean="0">
                <a:solidFill>
                  <a:srgbClr val="32477F"/>
                </a:solidFill>
              </a:rPr>
              <a:t>.</a:t>
            </a:r>
          </a:p>
          <a:p>
            <a:pPr marL="742950" indent="-742950">
              <a:buFont typeface="+mj-lt"/>
              <a:buAutoNum type="arabicPeriod"/>
            </a:pPr>
            <a:r>
              <a:rPr lang="tr-TR" sz="2400" dirty="0" err="1" smtClean="0">
                <a:solidFill>
                  <a:srgbClr val="32477F"/>
                </a:solidFill>
              </a:rPr>
              <a:t>Reversals</a:t>
            </a:r>
            <a:r>
              <a:rPr lang="tr-TR" sz="2400" dirty="0" smtClean="0">
                <a:solidFill>
                  <a:srgbClr val="32477F"/>
                </a:solidFill>
              </a:rPr>
              <a:t> in </a:t>
            </a:r>
            <a:r>
              <a:rPr lang="tr-TR" sz="2400" dirty="0" err="1" smtClean="0">
                <a:solidFill>
                  <a:srgbClr val="32477F"/>
                </a:solidFill>
              </a:rPr>
              <a:t>adoption</a:t>
            </a:r>
            <a:r>
              <a:rPr lang="tr-TR" sz="2400" dirty="0" smtClean="0">
                <a:solidFill>
                  <a:srgbClr val="32477F"/>
                </a:solidFill>
              </a:rPr>
              <a:t> of </a:t>
            </a:r>
            <a:r>
              <a:rPr lang="tr-TR" sz="2400" dirty="0" err="1" smtClean="0">
                <a:solidFill>
                  <a:srgbClr val="32477F"/>
                </a:solidFill>
              </a:rPr>
              <a:t>the</a:t>
            </a:r>
            <a:r>
              <a:rPr lang="tr-TR" sz="2400" dirty="0" smtClean="0">
                <a:solidFill>
                  <a:srgbClr val="32477F"/>
                </a:solidFill>
              </a:rPr>
              <a:t> acquis: </a:t>
            </a:r>
            <a:r>
              <a:rPr lang="tr-TR" sz="2400" dirty="0" err="1" smtClean="0">
                <a:solidFill>
                  <a:srgbClr val="32477F"/>
                </a:solidFill>
              </a:rPr>
              <a:t>Impact</a:t>
            </a:r>
            <a:r>
              <a:rPr lang="tr-TR" sz="2400" dirty="0" smtClean="0">
                <a:solidFill>
                  <a:srgbClr val="32477F"/>
                </a:solidFill>
              </a:rPr>
              <a:t> of EU is </a:t>
            </a:r>
            <a:r>
              <a:rPr lang="tr-TR" sz="2400" dirty="0" err="1" smtClean="0">
                <a:solidFill>
                  <a:srgbClr val="32477F"/>
                </a:solidFill>
              </a:rPr>
              <a:t>indefinite</a:t>
            </a:r>
            <a:r>
              <a:rPr lang="tr-TR" sz="2400" dirty="0" smtClean="0">
                <a:solidFill>
                  <a:srgbClr val="32477F"/>
                </a:solidFill>
              </a:rPr>
              <a:t>.</a:t>
            </a:r>
          </a:p>
          <a:p>
            <a:pPr marL="742950" indent="-742950">
              <a:buFont typeface="+mj-lt"/>
              <a:buAutoNum type="arabicPeriod"/>
            </a:pPr>
            <a:endParaRPr lang="tr-TR" sz="2400" dirty="0" smtClean="0">
              <a:solidFill>
                <a:srgbClr val="32477F"/>
              </a:solidFill>
            </a:endParaRPr>
          </a:p>
          <a:p>
            <a:pPr marL="742950" indent="-742950" algn="just">
              <a:buFont typeface="Wingdings" pitchFamily="2" charset="2"/>
              <a:buChar char="ü"/>
            </a:pPr>
            <a:r>
              <a:rPr lang="tr-TR" sz="2400" dirty="0" err="1" smtClean="0">
                <a:solidFill>
                  <a:srgbClr val="32477F"/>
                </a:solidFill>
              </a:rPr>
              <a:t>Domestic</a:t>
            </a:r>
            <a:r>
              <a:rPr lang="tr-TR" sz="2400" dirty="0" smtClean="0">
                <a:solidFill>
                  <a:srgbClr val="32477F"/>
                </a:solidFill>
              </a:rPr>
              <a:t>  </a:t>
            </a:r>
            <a:r>
              <a:rPr lang="tr-TR" sz="2400" dirty="0" err="1" smtClean="0">
                <a:solidFill>
                  <a:srgbClr val="32477F"/>
                </a:solidFill>
              </a:rPr>
              <a:t>context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bring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explanatory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variables</a:t>
            </a:r>
            <a:r>
              <a:rPr lang="tr-TR" sz="2400" dirty="0" smtClean="0">
                <a:solidFill>
                  <a:srgbClr val="32477F"/>
                </a:solidFill>
              </a:rPr>
              <a:t> in </a:t>
            </a:r>
            <a:r>
              <a:rPr lang="tr-TR" sz="2400" dirty="0" err="1" smtClean="0">
                <a:solidFill>
                  <a:srgbClr val="32477F"/>
                </a:solidFill>
              </a:rPr>
              <a:t>analysing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the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degree</a:t>
            </a:r>
            <a:r>
              <a:rPr lang="tr-TR" sz="2400" dirty="0" smtClean="0">
                <a:solidFill>
                  <a:srgbClr val="32477F"/>
                </a:solidFill>
              </a:rPr>
              <a:t> of Europeanisation</a:t>
            </a:r>
            <a:endParaRPr lang="tr-TR" sz="2800" dirty="0" smtClean="0">
              <a:solidFill>
                <a:srgbClr val="32477F"/>
              </a:solidFill>
            </a:endParaRPr>
          </a:p>
          <a:p>
            <a:pPr marL="742950" indent="-742950">
              <a:buFont typeface="+mj-lt"/>
              <a:buAutoNum type="arabicPeriod"/>
            </a:pPr>
            <a:endParaRPr lang="tr-TR" sz="2800" dirty="0" smtClean="0">
              <a:solidFill>
                <a:srgbClr val="32477F"/>
              </a:solidFill>
            </a:endParaRPr>
          </a:p>
          <a:p>
            <a:pPr marL="742950" indent="-742950">
              <a:buFont typeface="+mj-lt"/>
              <a:buAutoNum type="arabicPeriod"/>
            </a:pPr>
            <a:endParaRPr lang="tr-TR" sz="2800" dirty="0" smtClean="0">
              <a:solidFill>
                <a:srgbClr val="32477F"/>
              </a:solidFill>
            </a:endParaRPr>
          </a:p>
          <a:p>
            <a:pPr marL="742950" indent="-742950">
              <a:buFont typeface="+mj-lt"/>
              <a:buAutoNum type="arabicPeriod"/>
            </a:pPr>
            <a:endParaRPr lang="tr-TR" sz="3600" dirty="0" smtClean="0">
              <a:solidFill>
                <a:srgbClr val="32477F"/>
              </a:solidFill>
            </a:endParaRPr>
          </a:p>
          <a:p>
            <a:pPr marL="742950" indent="-742950">
              <a:buFont typeface="+mj-lt"/>
              <a:buAutoNum type="arabicPeriod"/>
            </a:pPr>
            <a:endParaRPr lang="tr-TR" sz="3600" dirty="0" smtClean="0">
              <a:solidFill>
                <a:srgbClr val="3247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42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32477F"/>
                </a:solidFill>
              </a:rPr>
              <a:t>Rediscovery</a:t>
            </a:r>
            <a:r>
              <a:rPr lang="tr-TR" b="1" dirty="0" smtClean="0">
                <a:solidFill>
                  <a:srgbClr val="32477F"/>
                </a:solidFill>
              </a:rPr>
              <a:t> of </a:t>
            </a:r>
            <a:r>
              <a:rPr lang="tr-TR" b="1" dirty="0" err="1" smtClean="0">
                <a:solidFill>
                  <a:srgbClr val="32477F"/>
                </a:solidFill>
              </a:rPr>
              <a:t>Civil</a:t>
            </a:r>
            <a:r>
              <a:rPr lang="tr-TR" b="1" dirty="0" smtClean="0">
                <a:solidFill>
                  <a:srgbClr val="32477F"/>
                </a:solidFill>
              </a:rPr>
              <a:t> </a:t>
            </a:r>
            <a:r>
              <a:rPr lang="tr-TR" b="1" dirty="0" err="1" smtClean="0">
                <a:solidFill>
                  <a:srgbClr val="32477F"/>
                </a:solidFill>
              </a:rPr>
              <a:t>Society</a:t>
            </a:r>
            <a:r>
              <a:rPr lang="tr-TR" b="1" dirty="0" smtClean="0">
                <a:solidFill>
                  <a:srgbClr val="32477F"/>
                </a:solidFill>
              </a:rPr>
              <a:t> in EU </a:t>
            </a:r>
            <a:r>
              <a:rPr lang="tr-TR" b="1" dirty="0" err="1" smtClean="0">
                <a:solidFill>
                  <a:srgbClr val="32477F"/>
                </a:solidFill>
              </a:rPr>
              <a:t>enlargement</a:t>
            </a:r>
            <a:r>
              <a:rPr lang="tr-TR" b="1" dirty="0" smtClean="0">
                <a:solidFill>
                  <a:srgbClr val="32477F"/>
                </a:solidFill>
              </a:rPr>
              <a:t> </a:t>
            </a:r>
            <a:r>
              <a:rPr lang="tr-TR" b="1" dirty="0" err="1" smtClean="0">
                <a:solidFill>
                  <a:srgbClr val="32477F"/>
                </a:solidFill>
              </a:rPr>
              <a:t>Policy</a:t>
            </a:r>
            <a:endParaRPr lang="en-US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8720" y="1786597"/>
            <a:ext cx="2405280" cy="4866451"/>
          </a:xfrm>
        </p:spPr>
        <p:txBody>
          <a:bodyPr>
            <a:noAutofit/>
          </a:bodyPr>
          <a:lstStyle/>
          <a:p>
            <a:r>
              <a:rPr lang="tr-TR" sz="1800" dirty="0" err="1" smtClean="0">
                <a:solidFill>
                  <a:srgbClr val="32477F"/>
                </a:solidFill>
              </a:rPr>
              <a:t>Civil</a:t>
            </a:r>
            <a:r>
              <a:rPr lang="tr-TR" sz="1800" dirty="0" smtClean="0">
                <a:solidFill>
                  <a:srgbClr val="32477F"/>
                </a:solidFill>
              </a:rPr>
              <a:t> </a:t>
            </a:r>
            <a:r>
              <a:rPr lang="tr-TR" sz="1800" dirty="0" err="1" smtClean="0">
                <a:solidFill>
                  <a:srgbClr val="32477F"/>
                </a:solidFill>
              </a:rPr>
              <a:t>society</a:t>
            </a:r>
            <a:r>
              <a:rPr lang="tr-TR" sz="1800" dirty="0" smtClean="0">
                <a:solidFill>
                  <a:srgbClr val="32477F"/>
                </a:solidFill>
              </a:rPr>
              <a:t> </a:t>
            </a:r>
            <a:r>
              <a:rPr lang="tr-TR" sz="1800" dirty="0" err="1" smtClean="0">
                <a:solidFill>
                  <a:srgbClr val="32477F"/>
                </a:solidFill>
              </a:rPr>
              <a:t>corrects</a:t>
            </a:r>
            <a:r>
              <a:rPr lang="tr-TR" sz="1800" dirty="0" smtClean="0">
                <a:solidFill>
                  <a:srgbClr val="32477F"/>
                </a:solidFill>
              </a:rPr>
              <a:t> </a:t>
            </a:r>
            <a:r>
              <a:rPr lang="tr-TR" sz="1800" dirty="0" err="1" smtClean="0">
                <a:solidFill>
                  <a:srgbClr val="32477F"/>
                </a:solidFill>
              </a:rPr>
              <a:t>deficiencies</a:t>
            </a:r>
            <a:r>
              <a:rPr lang="tr-TR" sz="1800" dirty="0" smtClean="0">
                <a:solidFill>
                  <a:srgbClr val="32477F"/>
                </a:solidFill>
              </a:rPr>
              <a:t> of </a:t>
            </a:r>
            <a:r>
              <a:rPr lang="tr-TR" sz="1800" dirty="0" err="1" smtClean="0">
                <a:solidFill>
                  <a:srgbClr val="32477F"/>
                </a:solidFill>
              </a:rPr>
              <a:t>the</a:t>
            </a:r>
            <a:r>
              <a:rPr lang="tr-TR" sz="1800" dirty="0" smtClean="0">
                <a:solidFill>
                  <a:srgbClr val="32477F"/>
                </a:solidFill>
              </a:rPr>
              <a:t> EU </a:t>
            </a:r>
            <a:r>
              <a:rPr lang="tr-TR" sz="1800" dirty="0" err="1" smtClean="0">
                <a:solidFill>
                  <a:srgbClr val="32477F"/>
                </a:solidFill>
              </a:rPr>
              <a:t>enlargement</a:t>
            </a:r>
            <a:r>
              <a:rPr lang="tr-TR" sz="1800" dirty="0" smtClean="0">
                <a:solidFill>
                  <a:srgbClr val="32477F"/>
                </a:solidFill>
              </a:rPr>
              <a:t> </a:t>
            </a:r>
            <a:r>
              <a:rPr lang="tr-TR" sz="1800" dirty="0" err="1" smtClean="0">
                <a:solidFill>
                  <a:srgbClr val="32477F"/>
                </a:solidFill>
              </a:rPr>
              <a:t>policy</a:t>
            </a:r>
            <a:r>
              <a:rPr lang="tr-TR" sz="1800" dirty="0" smtClean="0">
                <a:solidFill>
                  <a:srgbClr val="32477F"/>
                </a:solidFill>
              </a:rPr>
              <a:t> in </a:t>
            </a:r>
            <a:r>
              <a:rPr lang="tr-TR" sz="1800" dirty="0" err="1" smtClean="0">
                <a:solidFill>
                  <a:srgbClr val="32477F"/>
                </a:solidFill>
              </a:rPr>
              <a:t>different</a:t>
            </a:r>
            <a:r>
              <a:rPr lang="tr-TR" sz="1800" dirty="0" smtClean="0">
                <a:solidFill>
                  <a:srgbClr val="32477F"/>
                </a:solidFill>
              </a:rPr>
              <a:t> </a:t>
            </a:r>
            <a:r>
              <a:rPr lang="tr-TR" sz="1800" dirty="0" err="1" smtClean="0">
                <a:solidFill>
                  <a:srgbClr val="32477F"/>
                </a:solidFill>
              </a:rPr>
              <a:t>dimensions</a:t>
            </a:r>
            <a:r>
              <a:rPr lang="tr-TR" sz="1800" dirty="0" smtClean="0">
                <a:solidFill>
                  <a:srgbClr val="32477F"/>
                </a:solidFill>
              </a:rPr>
              <a:t>;</a:t>
            </a:r>
          </a:p>
          <a:p>
            <a:r>
              <a:rPr lang="tr-TR" sz="1800" dirty="0" err="1" smtClean="0">
                <a:solidFill>
                  <a:srgbClr val="32477F"/>
                </a:solidFill>
              </a:rPr>
              <a:t>Increasing</a:t>
            </a:r>
            <a:r>
              <a:rPr lang="tr-TR" sz="1800" dirty="0" smtClean="0">
                <a:solidFill>
                  <a:srgbClr val="32477F"/>
                </a:solidFill>
              </a:rPr>
              <a:t> </a:t>
            </a:r>
            <a:r>
              <a:rPr lang="tr-TR" sz="1800" dirty="0" err="1" smtClean="0">
                <a:solidFill>
                  <a:srgbClr val="32477F"/>
                </a:solidFill>
              </a:rPr>
              <a:t>societal</a:t>
            </a:r>
            <a:r>
              <a:rPr lang="tr-TR" sz="1800" dirty="0" smtClean="0">
                <a:solidFill>
                  <a:srgbClr val="32477F"/>
                </a:solidFill>
              </a:rPr>
              <a:t> </a:t>
            </a:r>
            <a:r>
              <a:rPr lang="tr-TR" sz="1800" dirty="0" err="1" smtClean="0">
                <a:solidFill>
                  <a:srgbClr val="32477F"/>
                </a:solidFill>
              </a:rPr>
              <a:t>support</a:t>
            </a:r>
            <a:r>
              <a:rPr lang="tr-TR" sz="1800" dirty="0" smtClean="0">
                <a:solidFill>
                  <a:srgbClr val="32477F"/>
                </a:solidFill>
              </a:rPr>
              <a:t> </a:t>
            </a:r>
            <a:r>
              <a:rPr lang="tr-TR" sz="1800" dirty="0" err="1" smtClean="0">
                <a:solidFill>
                  <a:srgbClr val="32477F"/>
                </a:solidFill>
              </a:rPr>
              <a:t>for</a:t>
            </a:r>
            <a:r>
              <a:rPr lang="tr-TR" sz="1800" dirty="0" smtClean="0">
                <a:solidFill>
                  <a:srgbClr val="32477F"/>
                </a:solidFill>
              </a:rPr>
              <a:t> </a:t>
            </a:r>
            <a:r>
              <a:rPr lang="tr-TR" sz="1800" dirty="0" err="1" smtClean="0">
                <a:solidFill>
                  <a:srgbClr val="32477F"/>
                </a:solidFill>
              </a:rPr>
              <a:t>the</a:t>
            </a:r>
            <a:r>
              <a:rPr lang="tr-TR" sz="1800" dirty="0" smtClean="0">
                <a:solidFill>
                  <a:srgbClr val="32477F"/>
                </a:solidFill>
              </a:rPr>
              <a:t> </a:t>
            </a:r>
            <a:r>
              <a:rPr lang="tr-TR" sz="1800" dirty="0" err="1" smtClean="0">
                <a:solidFill>
                  <a:srgbClr val="32477F"/>
                </a:solidFill>
              </a:rPr>
              <a:t>ongoing</a:t>
            </a:r>
            <a:r>
              <a:rPr lang="tr-TR" sz="1800" dirty="0" smtClean="0">
                <a:solidFill>
                  <a:srgbClr val="32477F"/>
                </a:solidFill>
              </a:rPr>
              <a:t> </a:t>
            </a:r>
            <a:r>
              <a:rPr lang="tr-TR" sz="1800" dirty="0" err="1" smtClean="0">
                <a:solidFill>
                  <a:srgbClr val="32477F"/>
                </a:solidFill>
              </a:rPr>
              <a:t>transformation</a:t>
            </a:r>
            <a:endParaRPr lang="tr-TR" sz="1800" dirty="0" smtClean="0">
              <a:solidFill>
                <a:srgbClr val="32477F"/>
              </a:solidFill>
            </a:endParaRPr>
          </a:p>
          <a:p>
            <a:r>
              <a:rPr lang="tr-TR" sz="1800" dirty="0" err="1" smtClean="0">
                <a:solidFill>
                  <a:srgbClr val="32477F"/>
                </a:solidFill>
              </a:rPr>
              <a:t>Dealing</a:t>
            </a:r>
            <a:r>
              <a:rPr lang="tr-TR" sz="1800" dirty="0" smtClean="0">
                <a:solidFill>
                  <a:srgbClr val="32477F"/>
                </a:solidFill>
              </a:rPr>
              <a:t> </a:t>
            </a:r>
            <a:r>
              <a:rPr lang="tr-TR" sz="1800" dirty="0" err="1" smtClean="0">
                <a:solidFill>
                  <a:srgbClr val="32477F"/>
                </a:solidFill>
              </a:rPr>
              <a:t>with</a:t>
            </a:r>
            <a:r>
              <a:rPr lang="tr-TR" sz="1800" dirty="0" smtClean="0">
                <a:solidFill>
                  <a:srgbClr val="32477F"/>
                </a:solidFill>
              </a:rPr>
              <a:t> </a:t>
            </a:r>
            <a:r>
              <a:rPr lang="tr-TR" sz="1800" dirty="0" err="1" smtClean="0">
                <a:solidFill>
                  <a:srgbClr val="32477F"/>
                </a:solidFill>
              </a:rPr>
              <a:t>the</a:t>
            </a:r>
            <a:r>
              <a:rPr lang="tr-TR" sz="1800" dirty="0" smtClean="0">
                <a:solidFill>
                  <a:srgbClr val="32477F"/>
                </a:solidFill>
              </a:rPr>
              <a:t> </a:t>
            </a:r>
            <a:r>
              <a:rPr lang="tr-TR" sz="1800" dirty="0" err="1" smtClean="0">
                <a:solidFill>
                  <a:srgbClr val="32477F"/>
                </a:solidFill>
              </a:rPr>
              <a:t>cultural</a:t>
            </a:r>
            <a:r>
              <a:rPr lang="tr-TR" sz="1800" dirty="0" smtClean="0">
                <a:solidFill>
                  <a:srgbClr val="32477F"/>
                </a:solidFill>
              </a:rPr>
              <a:t> </a:t>
            </a:r>
            <a:r>
              <a:rPr lang="tr-TR" sz="1800" dirty="0" err="1" smtClean="0">
                <a:solidFill>
                  <a:srgbClr val="32477F"/>
                </a:solidFill>
              </a:rPr>
              <a:t>gap</a:t>
            </a:r>
            <a:r>
              <a:rPr lang="tr-TR" sz="1800" dirty="0" smtClean="0">
                <a:solidFill>
                  <a:srgbClr val="32477F"/>
                </a:solidFill>
              </a:rPr>
              <a:t>: </a:t>
            </a:r>
            <a:r>
              <a:rPr lang="tr-TR" sz="1800" dirty="0" err="1" smtClean="0">
                <a:solidFill>
                  <a:srgbClr val="32477F"/>
                </a:solidFill>
              </a:rPr>
              <a:t>Civil</a:t>
            </a:r>
            <a:r>
              <a:rPr lang="tr-TR" sz="1800" dirty="0" smtClean="0">
                <a:solidFill>
                  <a:srgbClr val="32477F"/>
                </a:solidFill>
              </a:rPr>
              <a:t> </a:t>
            </a:r>
            <a:r>
              <a:rPr lang="tr-TR" sz="1800" dirty="0" err="1" smtClean="0">
                <a:solidFill>
                  <a:srgbClr val="32477F"/>
                </a:solidFill>
              </a:rPr>
              <a:t>Society</a:t>
            </a:r>
            <a:r>
              <a:rPr lang="tr-TR" sz="1800" dirty="0" smtClean="0">
                <a:solidFill>
                  <a:srgbClr val="32477F"/>
                </a:solidFill>
              </a:rPr>
              <a:t> </a:t>
            </a:r>
            <a:r>
              <a:rPr lang="tr-TR" sz="1800" dirty="0" err="1" smtClean="0">
                <a:solidFill>
                  <a:srgbClr val="32477F"/>
                </a:solidFill>
              </a:rPr>
              <a:t>dialogue</a:t>
            </a:r>
            <a:endParaRPr lang="tr-TR" sz="1800" dirty="0" smtClean="0">
              <a:solidFill>
                <a:srgbClr val="32477F"/>
              </a:solidFill>
            </a:endParaRPr>
          </a:p>
          <a:p>
            <a:r>
              <a:rPr lang="tr-TR" sz="1800" dirty="0" err="1" smtClean="0">
                <a:solidFill>
                  <a:srgbClr val="32477F"/>
                </a:solidFill>
              </a:rPr>
              <a:t>Ensuring</a:t>
            </a:r>
            <a:r>
              <a:rPr lang="tr-TR" sz="1800" dirty="0" smtClean="0">
                <a:solidFill>
                  <a:srgbClr val="32477F"/>
                </a:solidFill>
              </a:rPr>
              <a:t> </a:t>
            </a:r>
            <a:r>
              <a:rPr lang="tr-TR" sz="1800" dirty="0" err="1" smtClean="0">
                <a:solidFill>
                  <a:srgbClr val="32477F"/>
                </a:solidFill>
              </a:rPr>
              <a:t>efficiency</a:t>
            </a:r>
            <a:r>
              <a:rPr lang="tr-TR" sz="1800" dirty="0" smtClean="0">
                <a:solidFill>
                  <a:srgbClr val="32477F"/>
                </a:solidFill>
              </a:rPr>
              <a:t>/ </a:t>
            </a:r>
            <a:r>
              <a:rPr lang="tr-TR" sz="1800" dirty="0" err="1" smtClean="0">
                <a:solidFill>
                  <a:srgbClr val="32477F"/>
                </a:solidFill>
              </a:rPr>
              <a:t>effectiveness</a:t>
            </a:r>
            <a:r>
              <a:rPr lang="tr-TR" sz="1800" dirty="0" smtClean="0">
                <a:solidFill>
                  <a:srgbClr val="32477F"/>
                </a:solidFill>
              </a:rPr>
              <a:t> of </a:t>
            </a:r>
            <a:r>
              <a:rPr lang="tr-TR" sz="1800" dirty="0" err="1" smtClean="0">
                <a:solidFill>
                  <a:srgbClr val="32477F"/>
                </a:solidFill>
              </a:rPr>
              <a:t>the</a:t>
            </a:r>
            <a:r>
              <a:rPr lang="tr-TR" sz="1800" dirty="0" smtClean="0">
                <a:solidFill>
                  <a:srgbClr val="32477F"/>
                </a:solidFill>
              </a:rPr>
              <a:t> EU </a:t>
            </a:r>
            <a:r>
              <a:rPr lang="tr-TR" sz="1800" dirty="0" err="1" smtClean="0">
                <a:solidFill>
                  <a:srgbClr val="32477F"/>
                </a:solidFill>
              </a:rPr>
              <a:t>enlargement</a:t>
            </a:r>
            <a:r>
              <a:rPr lang="tr-TR" sz="1800" dirty="0" smtClean="0">
                <a:solidFill>
                  <a:srgbClr val="32477F"/>
                </a:solidFill>
              </a:rPr>
              <a:t> </a:t>
            </a:r>
            <a:r>
              <a:rPr lang="tr-TR" sz="1800" dirty="0" err="1" smtClean="0">
                <a:solidFill>
                  <a:srgbClr val="32477F"/>
                </a:solidFill>
              </a:rPr>
              <a:t>policy</a:t>
            </a:r>
            <a:endParaRPr lang="en-US" sz="1800" dirty="0">
              <a:solidFill>
                <a:srgbClr val="32477F"/>
              </a:solidFill>
            </a:endParaRPr>
          </a:p>
        </p:txBody>
      </p:sp>
      <p:graphicFrame>
        <p:nvGraphicFramePr>
          <p:cNvPr id="5" name="Chart 1"/>
          <p:cNvGraphicFramePr/>
          <p:nvPr/>
        </p:nvGraphicFramePr>
        <p:xfrm>
          <a:off x="1814731" y="1969476"/>
          <a:ext cx="4923989" cy="4343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0114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/>
          </a:bodyPr>
          <a:lstStyle/>
          <a:p>
            <a:pPr algn="l"/>
            <a:r>
              <a:rPr lang="tr-TR" sz="3600" b="1" dirty="0" err="1" smtClean="0">
                <a:solidFill>
                  <a:srgbClr val="32477F"/>
                </a:solidFill>
              </a:rPr>
              <a:t>Focusing</a:t>
            </a:r>
            <a:r>
              <a:rPr lang="tr-TR" sz="3600" b="1" dirty="0" smtClean="0">
                <a:solidFill>
                  <a:srgbClr val="32477F"/>
                </a:solidFill>
              </a:rPr>
              <a:t> on </a:t>
            </a:r>
            <a:r>
              <a:rPr lang="tr-TR" sz="3600" b="1" dirty="0" err="1" smtClean="0">
                <a:solidFill>
                  <a:srgbClr val="32477F"/>
                </a:solidFill>
              </a:rPr>
              <a:t>case</a:t>
            </a:r>
            <a:r>
              <a:rPr lang="tr-TR" sz="3600" b="1" dirty="0" smtClean="0">
                <a:solidFill>
                  <a:srgbClr val="32477F"/>
                </a:solidFill>
              </a:rPr>
              <a:t> of </a:t>
            </a:r>
            <a:r>
              <a:rPr lang="tr-TR" sz="3600" b="1" dirty="0" err="1" smtClean="0">
                <a:solidFill>
                  <a:srgbClr val="32477F"/>
                </a:solidFill>
              </a:rPr>
              <a:t>Turkey</a:t>
            </a:r>
            <a:endParaRPr lang="en-US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7" y="1600200"/>
            <a:ext cx="3235275" cy="4525963"/>
          </a:xfrm>
        </p:spPr>
        <p:txBody>
          <a:bodyPr>
            <a:normAutofit/>
          </a:bodyPr>
          <a:lstStyle/>
          <a:p>
            <a:endParaRPr lang="tr-TR" sz="2000" dirty="0" smtClean="0">
              <a:solidFill>
                <a:srgbClr val="32477F"/>
              </a:solidFill>
            </a:endParaRPr>
          </a:p>
          <a:p>
            <a:endParaRPr lang="en-US" sz="2000" dirty="0">
              <a:solidFill>
                <a:srgbClr val="32477F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150307" y="1752600"/>
            <a:ext cx="323527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tr-TR" sz="2000" b="0" i="0" u="none" strike="noStrike" kern="1200" cap="none" spc="0" normalizeH="0" baseline="0" noProof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825748" y="1417638"/>
            <a:ext cx="3407434" cy="241119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tr-TR" sz="2400" b="1" i="0" u="none" strike="noStrike" kern="1200" cap="none" spc="0" normalizeH="0" noProof="0" dirty="0" err="1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Turkish</a:t>
            </a:r>
            <a:r>
              <a:rPr kumimoji="0" lang="tr-TR" sz="2400" b="1" i="0" u="none" strike="noStrike" kern="1200" cap="none" spc="0" normalizeH="0" noProof="0" dirty="0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400" b="1" i="0" u="none" strike="noStrike" kern="1200" cap="none" spc="0" normalizeH="0" noProof="0" dirty="0" err="1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accession</a:t>
            </a:r>
            <a:r>
              <a:rPr kumimoji="0" lang="tr-TR" sz="2400" b="1" i="0" u="none" strike="noStrike" kern="1200" cap="none" spc="0" normalizeH="0" noProof="0" dirty="0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: hard </a:t>
            </a:r>
            <a:r>
              <a:rPr kumimoji="0" lang="tr-TR" sz="2400" b="1" i="0" u="none" strike="noStrike" kern="1200" cap="none" spc="0" normalizeH="0" noProof="0" dirty="0" err="1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case</a:t>
            </a:r>
            <a:endParaRPr kumimoji="0" lang="tr-TR" sz="2400" b="1" i="0" u="none" strike="noStrike" kern="1200" cap="none" spc="0" normalizeH="0" noProof="0" dirty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tr-TR" sz="2000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Long</a:t>
            </a:r>
            <a:r>
              <a:rPr kumimoji="0" lang="tr-TR" sz="20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000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history</a:t>
            </a:r>
            <a:r>
              <a:rPr kumimoji="0" lang="tr-TR" sz="20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EU- </a:t>
            </a:r>
            <a:r>
              <a:rPr kumimoji="0" lang="tr-TR" sz="2000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Turkey</a:t>
            </a:r>
            <a:r>
              <a:rPr kumimoji="0" lang="tr-TR" sz="20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000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relations</a:t>
            </a:r>
            <a:endParaRPr kumimoji="0" lang="tr-TR" sz="200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tr-TR" sz="2000" baseline="0" dirty="0" err="1" smtClean="0">
                <a:solidFill>
                  <a:schemeClr val="tx2"/>
                </a:solidFill>
              </a:rPr>
              <a:t>Slow</a:t>
            </a:r>
            <a:r>
              <a:rPr lang="tr-TR" sz="2000" dirty="0" smtClean="0">
                <a:solidFill>
                  <a:schemeClr val="tx2"/>
                </a:solidFill>
              </a:rPr>
              <a:t> –</a:t>
            </a:r>
            <a:r>
              <a:rPr lang="tr-TR" sz="2000" dirty="0" err="1" smtClean="0">
                <a:solidFill>
                  <a:schemeClr val="tx2"/>
                </a:solidFill>
              </a:rPr>
              <a:t>pace</a:t>
            </a:r>
            <a:r>
              <a:rPr lang="tr-TR" sz="2000" dirty="0" smtClean="0">
                <a:solidFill>
                  <a:schemeClr val="tx2"/>
                </a:solidFill>
              </a:rPr>
              <a:t> of </a:t>
            </a:r>
            <a:r>
              <a:rPr lang="tr-TR" sz="2000" dirty="0" err="1" smtClean="0">
                <a:solidFill>
                  <a:schemeClr val="tx2"/>
                </a:solidFill>
              </a:rPr>
              <a:t>the</a:t>
            </a:r>
            <a:r>
              <a:rPr lang="tr-TR" sz="2000" dirty="0" smtClean="0">
                <a:solidFill>
                  <a:schemeClr val="tx2"/>
                </a:solidFill>
              </a:rPr>
              <a:t> </a:t>
            </a:r>
            <a:r>
              <a:rPr lang="tr-TR" sz="2000" dirty="0" err="1" smtClean="0">
                <a:solidFill>
                  <a:schemeClr val="tx2"/>
                </a:solidFill>
              </a:rPr>
              <a:t>accession</a:t>
            </a:r>
            <a:r>
              <a:rPr lang="tr-TR" sz="2000" dirty="0" smtClean="0">
                <a:solidFill>
                  <a:schemeClr val="tx2"/>
                </a:solidFill>
              </a:rPr>
              <a:t> </a:t>
            </a:r>
            <a:r>
              <a:rPr lang="tr-TR" sz="2000" dirty="0" err="1" smtClean="0">
                <a:solidFill>
                  <a:schemeClr val="tx2"/>
                </a:solidFill>
              </a:rPr>
              <a:t>process</a:t>
            </a:r>
            <a:endParaRPr lang="tr-TR" sz="2000" dirty="0" smtClean="0">
              <a:solidFill>
                <a:schemeClr val="tx2"/>
              </a:solidFill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tr-TR" sz="20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Cultural</a:t>
            </a:r>
            <a:r>
              <a:rPr kumimoji="0" lang="tr-TR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0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gap</a:t>
            </a:r>
            <a:endParaRPr kumimoji="0" lang="fr-FR" sz="200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681865" y="3598131"/>
            <a:ext cx="3407434" cy="31567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tr-TR" sz="2400" b="1" dirty="0" err="1" smtClean="0">
                <a:solidFill>
                  <a:schemeClr val="tx2"/>
                </a:solidFill>
              </a:rPr>
              <a:t>Environmental</a:t>
            </a:r>
            <a:r>
              <a:rPr lang="tr-TR" sz="2400" b="1" dirty="0" smtClean="0">
                <a:solidFill>
                  <a:schemeClr val="tx2"/>
                </a:solidFill>
              </a:rPr>
              <a:t> </a:t>
            </a:r>
            <a:r>
              <a:rPr lang="tr-TR" sz="2400" b="1" dirty="0" err="1" smtClean="0">
                <a:solidFill>
                  <a:schemeClr val="tx2"/>
                </a:solidFill>
              </a:rPr>
              <a:t>NGOs</a:t>
            </a:r>
            <a:r>
              <a:rPr lang="tr-TR" sz="2400" b="1" dirty="0" smtClean="0">
                <a:solidFill>
                  <a:schemeClr val="tx2"/>
                </a:solidFill>
              </a:rPr>
              <a:t> in </a:t>
            </a:r>
            <a:r>
              <a:rPr lang="tr-TR" sz="2400" b="1" dirty="0" err="1" smtClean="0">
                <a:solidFill>
                  <a:schemeClr val="tx2"/>
                </a:solidFill>
              </a:rPr>
              <a:t>Turkey</a:t>
            </a:r>
            <a:endParaRPr kumimoji="0" lang="tr-TR" sz="2400" b="1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kumimoji="0" lang="tr-TR" sz="20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ENGOs remain deviant cases in the EU accession process and presented a potential to promote Europeanisation process in different time frames</a:t>
            </a:r>
            <a:r>
              <a:rPr lang="tr-TR" sz="2000" dirty="0" smtClean="0">
                <a:solidFill>
                  <a:schemeClr val="tx2"/>
                </a:solidFill>
              </a:rPr>
              <a:t>.</a:t>
            </a:r>
            <a:endParaRPr kumimoji="0" lang="tr-TR" sz="200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tr-TR" sz="240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85582" y="1417638"/>
            <a:ext cx="3407434" cy="218049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tr-T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Civil</a:t>
            </a:r>
            <a:r>
              <a:rPr kumimoji="0" lang="tr-TR" sz="2400" b="1" i="0" u="none" strike="noStrike" kern="1200" cap="none" spc="0" normalizeH="0" noProof="0" dirty="0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400" b="1" i="0" u="none" strike="noStrike" kern="1200" cap="none" spc="0" normalizeH="0" noProof="0" dirty="0" err="1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society</a:t>
            </a:r>
            <a:r>
              <a:rPr kumimoji="0" lang="tr-TR" sz="2400" b="1" i="0" u="none" strike="noStrike" kern="1200" cap="none" spc="0" normalizeH="0" noProof="0" dirty="0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400" b="1" i="0" u="none" strike="noStrike" kern="1200" cap="none" spc="0" normalizeH="0" noProof="0" dirty="0" err="1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context</a:t>
            </a:r>
            <a:r>
              <a:rPr kumimoji="0" lang="tr-TR" sz="2400" b="1" i="0" u="none" strike="noStrike" kern="1200" cap="none" spc="0" normalizeH="0" noProof="0" dirty="0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</a:t>
            </a:r>
            <a:r>
              <a:rPr kumimoji="0" lang="tr-TR" sz="2400" b="1" i="0" u="none" strike="noStrike" kern="1200" cap="none" spc="0" normalizeH="0" noProof="0" dirty="0" err="1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Turkey</a:t>
            </a:r>
            <a:r>
              <a:rPr kumimoji="0" lang="tr-TR" sz="2400" b="1" i="0" u="none" strike="noStrike" kern="1200" cap="none" spc="0" normalizeH="0" noProof="0" dirty="0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tr-TR" sz="2000" dirty="0" smtClean="0">
                <a:solidFill>
                  <a:schemeClr val="tx2"/>
                </a:solidFill>
              </a:rPr>
              <a:t>U</a:t>
            </a:r>
            <a:r>
              <a:rPr lang="en-US" sz="2000" dirty="0" err="1" smtClean="0">
                <a:solidFill>
                  <a:schemeClr val="tx2"/>
                </a:solidFill>
              </a:rPr>
              <a:t>nder</a:t>
            </a:r>
            <a:r>
              <a:rPr lang="tr-TR" sz="2000" dirty="0" smtClean="0">
                <a:solidFill>
                  <a:schemeClr val="tx2"/>
                </a:solidFill>
              </a:rPr>
              <a:t>-</a:t>
            </a:r>
            <a:r>
              <a:rPr lang="en-US" sz="2000" dirty="0" err="1" smtClean="0">
                <a:solidFill>
                  <a:schemeClr val="tx2"/>
                </a:solidFill>
              </a:rPr>
              <a:t>develo</a:t>
            </a:r>
            <a:r>
              <a:rPr lang="tr-TR" sz="2000" dirty="0" err="1" smtClean="0">
                <a:solidFill>
                  <a:schemeClr val="tx2"/>
                </a:solidFill>
              </a:rPr>
              <a:t>ped</a:t>
            </a:r>
            <a:r>
              <a:rPr lang="en-US" sz="2000" dirty="0" smtClean="0">
                <a:solidFill>
                  <a:schemeClr val="tx2"/>
                </a:solidFill>
              </a:rPr>
              <a:t> civil society</a:t>
            </a:r>
            <a:endParaRPr lang="tr-TR" sz="2000" dirty="0" smtClean="0">
              <a:solidFill>
                <a:schemeClr val="tx2"/>
              </a:solidFill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tr-TR" sz="2000" dirty="0" smtClean="0">
                <a:solidFill>
                  <a:schemeClr val="tx2"/>
                </a:solidFill>
              </a:rPr>
              <a:t>U</a:t>
            </a:r>
            <a:r>
              <a:rPr lang="en-US" sz="2000" dirty="0" err="1" smtClean="0">
                <a:solidFill>
                  <a:schemeClr val="tx2"/>
                </a:solidFill>
              </a:rPr>
              <a:t>nregulated</a:t>
            </a:r>
            <a:r>
              <a:rPr lang="en-US" sz="2000" dirty="0" smtClean="0">
                <a:solidFill>
                  <a:schemeClr val="tx2"/>
                </a:solidFill>
              </a:rPr>
              <a:t> state- society relations.</a:t>
            </a:r>
            <a:endParaRPr lang="tr-TR" sz="2000" dirty="0" smtClean="0">
              <a:solidFill>
                <a:schemeClr val="tx2"/>
              </a:solidFill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tr-TR" sz="2400" b="1" i="0" u="none" strike="noStrike" kern="1200" cap="none" spc="0" normalizeH="0" noProof="0" dirty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tr-TR" sz="2400" b="1" i="0" u="none" strike="noStrike" kern="1200" cap="none" spc="0" normalizeH="0" noProof="0" dirty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0114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9" grpId="0" uiExpand="1" build="allAtOnce"/>
      <p:bldP spid="10" grpId="0" uiExpan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tr-TR" sz="3600" b="1" dirty="0" err="1" smtClean="0">
                <a:solidFill>
                  <a:srgbClr val="32477F"/>
                </a:solidFill>
              </a:rPr>
              <a:t>ENGOs</a:t>
            </a:r>
            <a:r>
              <a:rPr lang="tr-TR" sz="3600" b="1" dirty="0" smtClean="0">
                <a:solidFill>
                  <a:srgbClr val="32477F"/>
                </a:solidFill>
              </a:rPr>
              <a:t> in </a:t>
            </a:r>
            <a:r>
              <a:rPr lang="tr-TR" sz="3600" b="1" dirty="0" err="1" smtClean="0">
                <a:solidFill>
                  <a:srgbClr val="32477F"/>
                </a:solidFill>
              </a:rPr>
              <a:t>Turkey</a:t>
            </a:r>
            <a:r>
              <a:rPr lang="tr-TR" sz="3600" b="1" dirty="0" smtClean="0">
                <a:solidFill>
                  <a:srgbClr val="32477F"/>
                </a:solidFill>
              </a:rPr>
              <a:t>: </a:t>
            </a:r>
            <a:r>
              <a:rPr lang="tr-TR" sz="3600" b="1" dirty="0" err="1" smtClean="0">
                <a:solidFill>
                  <a:srgbClr val="32477F"/>
                </a:solidFill>
              </a:rPr>
              <a:t>Explaining</a:t>
            </a:r>
            <a:r>
              <a:rPr lang="tr-TR" sz="3600" b="1" dirty="0" smtClean="0">
                <a:solidFill>
                  <a:srgbClr val="32477F"/>
                </a:solidFill>
              </a:rPr>
              <a:t> </a:t>
            </a:r>
            <a:r>
              <a:rPr lang="tr-TR" sz="3600" b="1" dirty="0" err="1" smtClean="0">
                <a:solidFill>
                  <a:srgbClr val="32477F"/>
                </a:solidFill>
              </a:rPr>
              <a:t>their</a:t>
            </a:r>
            <a:r>
              <a:rPr lang="tr-TR" sz="3600" b="1" dirty="0" smtClean="0">
                <a:solidFill>
                  <a:srgbClr val="32477F"/>
                </a:solidFill>
              </a:rPr>
              <a:t> </a:t>
            </a:r>
            <a:r>
              <a:rPr lang="tr-TR" sz="3600" b="1" dirty="0" err="1" smtClean="0">
                <a:solidFill>
                  <a:srgbClr val="32477F"/>
                </a:solidFill>
              </a:rPr>
              <a:t>differential</a:t>
            </a:r>
            <a:r>
              <a:rPr lang="tr-TR" sz="3600" b="1" dirty="0" smtClean="0">
                <a:solidFill>
                  <a:srgbClr val="32477F"/>
                </a:solidFill>
              </a:rPr>
              <a:t> Europeanisation</a:t>
            </a:r>
            <a:endParaRPr lang="en-US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7" y="1600200"/>
            <a:ext cx="3235275" cy="4525963"/>
          </a:xfrm>
        </p:spPr>
        <p:txBody>
          <a:bodyPr>
            <a:normAutofit/>
          </a:bodyPr>
          <a:lstStyle/>
          <a:p>
            <a:endParaRPr lang="tr-TR" sz="2000" dirty="0" smtClean="0">
              <a:solidFill>
                <a:srgbClr val="32477F"/>
              </a:solidFill>
            </a:endParaRPr>
          </a:p>
          <a:p>
            <a:pPr>
              <a:buNone/>
            </a:pPr>
            <a:endParaRPr lang="en-US" sz="2000" dirty="0">
              <a:solidFill>
                <a:srgbClr val="32477F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150307" y="1752600"/>
            <a:ext cx="323527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tr-TR" sz="2000" b="0" i="0" u="none" strike="noStrike" kern="1200" cap="none" spc="0" normalizeH="0" baseline="0" noProof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621766" y="2174875"/>
            <a:ext cx="3407434" cy="39512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342900" indent="-342900">
              <a:spcBef>
                <a:spcPct val="20000"/>
              </a:spcBef>
            </a:pPr>
            <a:r>
              <a:rPr lang="tr-TR" sz="2600" b="1" dirty="0" err="1" smtClean="0">
                <a:solidFill>
                  <a:srgbClr val="32477F"/>
                </a:solidFill>
              </a:rPr>
              <a:t>The</a:t>
            </a:r>
            <a:r>
              <a:rPr lang="tr-TR" sz="2600" b="1" dirty="0" smtClean="0">
                <a:solidFill>
                  <a:srgbClr val="32477F"/>
                </a:solidFill>
              </a:rPr>
              <a:t> EU </a:t>
            </a:r>
            <a:r>
              <a:rPr lang="tr-TR" sz="2600" b="1" dirty="0" err="1" smtClean="0">
                <a:solidFill>
                  <a:srgbClr val="32477F"/>
                </a:solidFill>
              </a:rPr>
              <a:t>transforms</a:t>
            </a:r>
            <a:r>
              <a:rPr lang="tr-TR" sz="2600" b="1" dirty="0" smtClean="0">
                <a:solidFill>
                  <a:srgbClr val="32477F"/>
                </a:solidFill>
              </a:rPr>
              <a:t> </a:t>
            </a:r>
            <a:r>
              <a:rPr lang="tr-TR" sz="2600" b="1" dirty="0" err="1" smtClean="0">
                <a:solidFill>
                  <a:srgbClr val="32477F"/>
                </a:solidFill>
              </a:rPr>
              <a:t>the</a:t>
            </a:r>
            <a:r>
              <a:rPr lang="tr-TR" sz="2600" b="1" dirty="0" smtClean="0">
                <a:solidFill>
                  <a:srgbClr val="32477F"/>
                </a:solidFill>
              </a:rPr>
              <a:t> </a:t>
            </a:r>
            <a:r>
              <a:rPr lang="tr-TR" sz="2600" b="1" dirty="0" err="1" smtClean="0">
                <a:solidFill>
                  <a:srgbClr val="32477F"/>
                </a:solidFill>
              </a:rPr>
              <a:t>opportunity</a:t>
            </a:r>
            <a:r>
              <a:rPr lang="tr-TR" sz="2600" b="1" dirty="0" smtClean="0">
                <a:solidFill>
                  <a:srgbClr val="32477F"/>
                </a:solidFill>
              </a:rPr>
              <a:t> </a:t>
            </a:r>
            <a:r>
              <a:rPr lang="tr-TR" sz="2600" b="1" dirty="0" err="1" smtClean="0">
                <a:solidFill>
                  <a:srgbClr val="32477F"/>
                </a:solidFill>
              </a:rPr>
              <a:t>structure</a:t>
            </a:r>
            <a:r>
              <a:rPr lang="tr-TR" sz="2600" b="1" dirty="0" smtClean="0">
                <a:solidFill>
                  <a:srgbClr val="32477F"/>
                </a:solidFill>
              </a:rPr>
              <a:t> </a:t>
            </a:r>
            <a:r>
              <a:rPr lang="tr-TR" sz="2600" b="1" dirty="0" err="1" smtClean="0">
                <a:solidFill>
                  <a:srgbClr val="32477F"/>
                </a:solidFill>
              </a:rPr>
              <a:t>by</a:t>
            </a:r>
            <a:r>
              <a:rPr lang="tr-TR" sz="2600" b="1" dirty="0" smtClean="0">
                <a:solidFill>
                  <a:srgbClr val="32477F"/>
                </a:solidFill>
              </a:rPr>
              <a:t>;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200" dirty="0" smtClean="0">
                <a:solidFill>
                  <a:schemeClr val="tx2"/>
                </a:solidFill>
              </a:rPr>
              <a:t>(a) </a:t>
            </a:r>
            <a:r>
              <a:rPr lang="en-US" sz="2200" dirty="0" err="1" smtClean="0">
                <a:solidFill>
                  <a:schemeClr val="tx2"/>
                </a:solidFill>
              </a:rPr>
              <a:t>dictat</a:t>
            </a:r>
            <a:r>
              <a:rPr lang="tr-TR" sz="2200" dirty="0" err="1" smtClean="0">
                <a:solidFill>
                  <a:schemeClr val="tx2"/>
                </a:solidFill>
              </a:rPr>
              <a:t>ing</a:t>
            </a:r>
            <a:r>
              <a:rPr lang="tr-TR" sz="2200" dirty="0" smtClean="0">
                <a:solidFill>
                  <a:schemeClr val="tx2"/>
                </a:solidFill>
              </a:rPr>
              <a:t> </a:t>
            </a:r>
            <a:r>
              <a:rPr lang="en-US" sz="2200" dirty="0" smtClean="0">
                <a:solidFill>
                  <a:schemeClr val="tx2"/>
                </a:solidFill>
              </a:rPr>
              <a:t> participatory mechanisms through acquis related mechanisms </a:t>
            </a:r>
            <a:endParaRPr lang="tr-TR" sz="2200" dirty="0" smtClean="0">
              <a:solidFill>
                <a:schemeClr val="tx2"/>
              </a:solidFill>
            </a:endParaRP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200" dirty="0" smtClean="0">
                <a:solidFill>
                  <a:schemeClr val="tx2"/>
                </a:solidFill>
              </a:rPr>
              <a:t>(b) building capacities of civil society by funding mechanisms </a:t>
            </a:r>
            <a:endParaRPr lang="tr-TR" sz="2200" dirty="0" smtClean="0">
              <a:solidFill>
                <a:schemeClr val="tx2"/>
              </a:solidFill>
            </a:endParaRP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200" dirty="0" smtClean="0">
                <a:solidFill>
                  <a:schemeClr val="tx2"/>
                </a:solidFill>
              </a:rPr>
              <a:t>(c) </a:t>
            </a:r>
            <a:r>
              <a:rPr lang="tr-TR" sz="2200" dirty="0" err="1" smtClean="0">
                <a:solidFill>
                  <a:schemeClr val="tx2"/>
                </a:solidFill>
              </a:rPr>
              <a:t>faciliating</a:t>
            </a:r>
            <a:r>
              <a:rPr lang="tr-TR" sz="2200" dirty="0" smtClean="0">
                <a:solidFill>
                  <a:schemeClr val="tx2"/>
                </a:solidFill>
              </a:rPr>
              <a:t> </a:t>
            </a:r>
            <a:r>
              <a:rPr lang="en-US" sz="2200" dirty="0" smtClean="0">
                <a:solidFill>
                  <a:schemeClr val="tx2"/>
                </a:solidFill>
              </a:rPr>
              <a:t>transnational exchanges </a:t>
            </a:r>
            <a:endParaRPr lang="tr-TR" sz="2200" dirty="0" smtClean="0">
              <a:solidFill>
                <a:schemeClr val="tx2"/>
              </a:solidFill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tr-TR" sz="2400" b="1" i="0" u="none" strike="noStrike" kern="1200" cap="none" spc="0" normalizeH="0" noProof="0" dirty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459901" y="2174875"/>
            <a:ext cx="3407434" cy="39512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tr-T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Mediating</a:t>
            </a:r>
            <a:r>
              <a:rPr kumimoji="0" lang="tr-T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tr-T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factors</a:t>
            </a:r>
            <a:r>
              <a:rPr kumimoji="0" lang="tr-T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tr-TR" sz="24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Organisational</a:t>
            </a:r>
            <a:r>
              <a:rPr kumimoji="0" lang="tr-TR" sz="24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features</a:t>
            </a:r>
            <a:r>
              <a:rPr kumimoji="0" lang="tr-TR" sz="24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</a:t>
            </a:r>
            <a:r>
              <a:rPr kumimoji="0" lang="tr-TR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ENGOs</a:t>
            </a:r>
            <a:endParaRPr kumimoji="0" lang="tr-TR" sz="2400" b="1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tr-TR" sz="2000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Strong</a:t>
            </a:r>
            <a:r>
              <a:rPr kumimoji="0" lang="tr-TR" sz="20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000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Organisational</a:t>
            </a:r>
            <a:r>
              <a:rPr kumimoji="0" lang="tr-TR" sz="20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000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capacity</a:t>
            </a:r>
            <a:r>
              <a:rPr kumimoji="0" lang="tr-TR" sz="20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tr-TR" sz="2000" dirty="0" err="1" smtClean="0">
                <a:solidFill>
                  <a:schemeClr val="tx2"/>
                </a:solidFill>
              </a:rPr>
              <a:t>Strong</a:t>
            </a:r>
            <a:r>
              <a:rPr lang="tr-TR" sz="2000" dirty="0" smtClean="0">
                <a:solidFill>
                  <a:schemeClr val="tx2"/>
                </a:solidFill>
              </a:rPr>
              <a:t> </a:t>
            </a:r>
            <a:r>
              <a:rPr lang="tr-TR" sz="2000" dirty="0" err="1" smtClean="0">
                <a:solidFill>
                  <a:schemeClr val="tx2"/>
                </a:solidFill>
              </a:rPr>
              <a:t>relevance</a:t>
            </a:r>
            <a:r>
              <a:rPr lang="tr-TR" sz="2000" dirty="0" smtClean="0">
                <a:solidFill>
                  <a:schemeClr val="tx2"/>
                </a:solidFill>
              </a:rPr>
              <a:t> of Europeanisation </a:t>
            </a:r>
            <a:r>
              <a:rPr lang="tr-TR" sz="2000" dirty="0" err="1" smtClean="0">
                <a:solidFill>
                  <a:schemeClr val="tx2"/>
                </a:solidFill>
              </a:rPr>
              <a:t>process</a:t>
            </a:r>
            <a:r>
              <a:rPr lang="tr-TR" sz="2000" dirty="0" smtClean="0">
                <a:solidFill>
                  <a:schemeClr val="tx2"/>
                </a:solidFill>
              </a:rPr>
              <a:t> </a:t>
            </a:r>
            <a:r>
              <a:rPr lang="tr-TR" sz="2000" dirty="0" err="1" smtClean="0">
                <a:solidFill>
                  <a:schemeClr val="tx2"/>
                </a:solidFill>
              </a:rPr>
              <a:t>and</a:t>
            </a:r>
            <a:r>
              <a:rPr lang="tr-TR" sz="2000" dirty="0" smtClean="0">
                <a:solidFill>
                  <a:schemeClr val="tx2"/>
                </a:solidFill>
              </a:rPr>
              <a:t> </a:t>
            </a:r>
            <a:r>
              <a:rPr lang="tr-TR" sz="2000" dirty="0" err="1" smtClean="0">
                <a:solidFill>
                  <a:schemeClr val="tx2"/>
                </a:solidFill>
              </a:rPr>
              <a:t>environmental</a:t>
            </a:r>
            <a:r>
              <a:rPr lang="tr-TR" sz="2000" dirty="0" smtClean="0">
                <a:solidFill>
                  <a:schemeClr val="tx2"/>
                </a:solidFill>
              </a:rPr>
              <a:t> acquis</a:t>
            </a:r>
            <a:endParaRPr kumimoji="0" lang="tr-TR" sz="200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0114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/>
          </a:bodyPr>
          <a:lstStyle/>
          <a:p>
            <a:pPr algn="l"/>
            <a:r>
              <a:rPr lang="tr-TR" sz="3600" b="1" dirty="0" err="1" smtClean="0">
                <a:solidFill>
                  <a:srgbClr val="32477F"/>
                </a:solidFill>
              </a:rPr>
              <a:t>Empirical</a:t>
            </a:r>
            <a:r>
              <a:rPr lang="tr-TR" sz="3600" b="1" dirty="0" smtClean="0">
                <a:solidFill>
                  <a:srgbClr val="32477F"/>
                </a:solidFill>
              </a:rPr>
              <a:t> </a:t>
            </a:r>
            <a:r>
              <a:rPr lang="tr-TR" sz="3600" b="1" dirty="0" err="1" smtClean="0">
                <a:solidFill>
                  <a:srgbClr val="32477F"/>
                </a:solidFill>
              </a:rPr>
              <a:t>Observations</a:t>
            </a:r>
            <a:endParaRPr lang="en-US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07" y="1600200"/>
            <a:ext cx="3235275" cy="4525963"/>
          </a:xfrm>
        </p:spPr>
        <p:txBody>
          <a:bodyPr>
            <a:normAutofit/>
          </a:bodyPr>
          <a:lstStyle/>
          <a:p>
            <a:endParaRPr lang="tr-TR" sz="2000" dirty="0" smtClean="0">
              <a:solidFill>
                <a:srgbClr val="32477F"/>
              </a:solidFill>
            </a:endParaRPr>
          </a:p>
          <a:p>
            <a:pPr>
              <a:buNone/>
            </a:pPr>
            <a:endParaRPr lang="en-US" sz="2000" dirty="0">
              <a:solidFill>
                <a:srgbClr val="32477F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150307" y="1752600"/>
            <a:ext cx="323527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tr-TR" sz="2000" b="0" i="0" u="none" strike="noStrike" kern="1200" cap="none" spc="0" normalizeH="0" baseline="0" noProof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621766" y="1417638"/>
            <a:ext cx="3407434" cy="47085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tr-TR" sz="2600" b="1" dirty="0" err="1" smtClean="0">
                <a:solidFill>
                  <a:srgbClr val="32477F"/>
                </a:solidFill>
              </a:rPr>
              <a:t>Opportunities</a:t>
            </a:r>
            <a:r>
              <a:rPr lang="tr-TR" sz="2600" b="1" dirty="0" smtClean="0">
                <a:solidFill>
                  <a:srgbClr val="32477F"/>
                </a:solidFill>
              </a:rPr>
              <a:t>: 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tr-TR" sz="2200" dirty="0" err="1" smtClean="0">
                <a:solidFill>
                  <a:srgbClr val="32477F"/>
                </a:solidFill>
              </a:rPr>
              <a:t>ENGOs</a:t>
            </a:r>
            <a:r>
              <a:rPr lang="tr-TR" sz="2200" dirty="0" smtClean="0">
                <a:solidFill>
                  <a:srgbClr val="32477F"/>
                </a:solidFill>
              </a:rPr>
              <a:t> </a:t>
            </a:r>
            <a:r>
              <a:rPr lang="tr-TR" sz="2200" dirty="0" err="1" smtClean="0">
                <a:solidFill>
                  <a:srgbClr val="32477F"/>
                </a:solidFill>
              </a:rPr>
              <a:t>participate</a:t>
            </a:r>
            <a:r>
              <a:rPr lang="tr-TR" sz="2200" dirty="0" smtClean="0">
                <a:solidFill>
                  <a:srgbClr val="32477F"/>
                </a:solidFill>
              </a:rPr>
              <a:t> in </a:t>
            </a:r>
            <a:r>
              <a:rPr lang="tr-TR" sz="2200" dirty="0" err="1" smtClean="0">
                <a:solidFill>
                  <a:srgbClr val="32477F"/>
                </a:solidFill>
              </a:rPr>
              <a:t>governing</a:t>
            </a:r>
            <a:r>
              <a:rPr lang="tr-TR" sz="2200" dirty="0" smtClean="0">
                <a:solidFill>
                  <a:srgbClr val="32477F"/>
                </a:solidFill>
              </a:rPr>
              <a:t> </a:t>
            </a:r>
            <a:r>
              <a:rPr lang="tr-TR" sz="2200" dirty="0" err="1" smtClean="0">
                <a:solidFill>
                  <a:srgbClr val="32477F"/>
                </a:solidFill>
              </a:rPr>
              <a:t>accession</a:t>
            </a:r>
            <a:r>
              <a:rPr lang="tr-TR" sz="2200" dirty="0" smtClean="0">
                <a:solidFill>
                  <a:srgbClr val="32477F"/>
                </a:solidFill>
              </a:rPr>
              <a:t> </a:t>
            </a:r>
            <a:r>
              <a:rPr lang="tr-TR" sz="2200" dirty="0" err="1" smtClean="0">
                <a:solidFill>
                  <a:srgbClr val="32477F"/>
                </a:solidFill>
              </a:rPr>
              <a:t>process</a:t>
            </a:r>
            <a:r>
              <a:rPr lang="tr-TR" sz="2200" dirty="0" smtClean="0">
                <a:solidFill>
                  <a:srgbClr val="32477F"/>
                </a:solidFill>
              </a:rPr>
              <a:t> on ad hoc </a:t>
            </a:r>
            <a:r>
              <a:rPr lang="tr-TR" sz="2200" dirty="0" err="1" smtClean="0">
                <a:solidFill>
                  <a:srgbClr val="32477F"/>
                </a:solidFill>
              </a:rPr>
              <a:t>basis</a:t>
            </a:r>
            <a:r>
              <a:rPr lang="tr-TR" sz="2200" dirty="0" smtClean="0">
                <a:solidFill>
                  <a:srgbClr val="32477F"/>
                </a:solidFill>
              </a:rPr>
              <a:t>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tr-TR" sz="2200" dirty="0" err="1" smtClean="0">
                <a:solidFill>
                  <a:srgbClr val="32477F"/>
                </a:solidFill>
              </a:rPr>
              <a:t>ENGOs</a:t>
            </a:r>
            <a:r>
              <a:rPr lang="tr-TR" sz="2200" dirty="0" smtClean="0">
                <a:solidFill>
                  <a:srgbClr val="32477F"/>
                </a:solidFill>
              </a:rPr>
              <a:t> </a:t>
            </a:r>
            <a:r>
              <a:rPr lang="tr-TR" sz="2200" dirty="0" err="1" smtClean="0">
                <a:solidFill>
                  <a:srgbClr val="32477F"/>
                </a:solidFill>
              </a:rPr>
              <a:t>draw</a:t>
            </a:r>
            <a:r>
              <a:rPr lang="tr-TR" sz="2200" dirty="0" smtClean="0">
                <a:solidFill>
                  <a:srgbClr val="32477F"/>
                </a:solidFill>
              </a:rPr>
              <a:t> </a:t>
            </a:r>
            <a:r>
              <a:rPr lang="tr-TR" sz="2200" dirty="0" err="1" smtClean="0">
                <a:solidFill>
                  <a:srgbClr val="32477F"/>
                </a:solidFill>
              </a:rPr>
              <a:t>large</a:t>
            </a:r>
            <a:r>
              <a:rPr lang="tr-TR" sz="2200" dirty="0" smtClean="0">
                <a:solidFill>
                  <a:srgbClr val="32477F"/>
                </a:solidFill>
              </a:rPr>
              <a:t> </a:t>
            </a:r>
            <a:r>
              <a:rPr lang="tr-TR" sz="2200" dirty="0" err="1" smtClean="0">
                <a:solidFill>
                  <a:srgbClr val="32477F"/>
                </a:solidFill>
              </a:rPr>
              <a:t>amount</a:t>
            </a:r>
            <a:r>
              <a:rPr lang="tr-TR" sz="2200" dirty="0" smtClean="0">
                <a:solidFill>
                  <a:srgbClr val="32477F"/>
                </a:solidFill>
              </a:rPr>
              <a:t> of EU </a:t>
            </a:r>
            <a:r>
              <a:rPr lang="tr-TR" sz="2200" dirty="0" err="1" smtClean="0">
                <a:solidFill>
                  <a:srgbClr val="32477F"/>
                </a:solidFill>
              </a:rPr>
              <a:t>funds</a:t>
            </a:r>
            <a:r>
              <a:rPr lang="tr-TR" sz="2200" dirty="0" smtClean="0">
                <a:solidFill>
                  <a:srgbClr val="32477F"/>
                </a:solidFill>
              </a:rPr>
              <a:t>  </a:t>
            </a:r>
            <a:r>
              <a:rPr lang="tr-TR" sz="2200" dirty="0" err="1" smtClean="0">
                <a:solidFill>
                  <a:srgbClr val="32477F"/>
                </a:solidFill>
              </a:rPr>
              <a:t>within</a:t>
            </a:r>
            <a:r>
              <a:rPr lang="tr-TR" sz="2200" dirty="0" smtClean="0">
                <a:solidFill>
                  <a:srgbClr val="32477F"/>
                </a:solidFill>
              </a:rPr>
              <a:t> </a:t>
            </a:r>
            <a:r>
              <a:rPr lang="tr-TR" sz="2200" dirty="0" err="1" smtClean="0">
                <a:solidFill>
                  <a:srgbClr val="32477F"/>
                </a:solidFill>
              </a:rPr>
              <a:t>consortiums</a:t>
            </a:r>
            <a:r>
              <a:rPr lang="tr-TR" sz="2200" dirty="0" smtClean="0">
                <a:solidFill>
                  <a:srgbClr val="32477F"/>
                </a:solidFill>
              </a:rPr>
              <a:t>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tr-TR" sz="2200" i="0" u="none" strike="noStrike" kern="1200" cap="none" spc="0" normalizeH="0" noProof="0" dirty="0" err="1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ENGOs</a:t>
            </a:r>
            <a:r>
              <a:rPr kumimoji="0" lang="tr-TR" sz="2200" i="0" u="none" strike="noStrike" kern="1200" cap="none" spc="0" normalizeH="0" noProof="0" dirty="0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200" i="0" u="none" strike="noStrike" kern="1200" cap="none" spc="0" normalizeH="0" noProof="0" dirty="0" err="1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have</a:t>
            </a:r>
            <a:r>
              <a:rPr kumimoji="0" lang="tr-TR" sz="2200" i="0" u="none" strike="noStrike" kern="1200" cap="none" spc="0" normalizeH="0" noProof="0" dirty="0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200" i="0" u="none" strike="noStrike" kern="1200" cap="none" spc="0" normalizeH="0" noProof="0" dirty="0" err="1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strong</a:t>
            </a:r>
            <a:r>
              <a:rPr kumimoji="0" lang="tr-TR" sz="2200" i="0" u="none" strike="noStrike" kern="1200" cap="none" spc="0" normalizeH="0" noProof="0" dirty="0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200" i="0" u="none" strike="noStrike" kern="1200" cap="none" spc="0" normalizeH="0" noProof="0" dirty="0" err="1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transnational</a:t>
            </a:r>
            <a:r>
              <a:rPr kumimoji="0" lang="tr-TR" sz="2200" i="0" u="none" strike="noStrike" kern="1200" cap="none" spc="0" normalizeH="0" noProof="0" dirty="0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200" i="0" u="none" strike="noStrike" kern="1200" cap="none" spc="0" normalizeH="0" noProof="0" dirty="0" err="1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networks</a:t>
            </a:r>
            <a:r>
              <a:rPr kumimoji="0" lang="tr-TR" sz="2200" i="0" u="none" strike="noStrike" kern="1200" cap="none" spc="0" normalizeH="0" noProof="0" dirty="0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tr-TR" sz="2000" i="0" u="none" strike="noStrike" kern="1200" cap="none" spc="0" normalizeH="0" noProof="0" dirty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459901" y="1417638"/>
            <a:ext cx="3407434" cy="47085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tr-TR" sz="2800" b="1" dirty="0" err="1" smtClean="0">
                <a:solidFill>
                  <a:srgbClr val="32477F"/>
                </a:solidFill>
              </a:rPr>
              <a:t>Constraints</a:t>
            </a:r>
            <a:r>
              <a:rPr lang="tr-TR" sz="2800" b="1" dirty="0" smtClean="0">
                <a:solidFill>
                  <a:srgbClr val="32477F"/>
                </a:solidFill>
              </a:rPr>
              <a:t>: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tr-TR" sz="2400" dirty="0" err="1" smtClean="0">
                <a:solidFill>
                  <a:schemeClr val="tx2"/>
                </a:solidFill>
              </a:rPr>
              <a:t>State</a:t>
            </a:r>
            <a:r>
              <a:rPr lang="tr-TR" sz="2400" dirty="0" smtClean="0">
                <a:solidFill>
                  <a:schemeClr val="tx2"/>
                </a:solidFill>
              </a:rPr>
              <a:t> has </a:t>
            </a:r>
            <a:r>
              <a:rPr lang="tr-TR" sz="2400" dirty="0" err="1" smtClean="0">
                <a:solidFill>
                  <a:schemeClr val="tx2"/>
                </a:solidFill>
              </a:rPr>
              <a:t>less</a:t>
            </a:r>
            <a:r>
              <a:rPr lang="tr-TR" sz="2400" dirty="0" smtClean="0">
                <a:solidFill>
                  <a:schemeClr val="tx2"/>
                </a:solidFill>
              </a:rPr>
              <a:t> </a:t>
            </a:r>
            <a:r>
              <a:rPr lang="tr-TR" sz="2400" dirty="0" err="1" smtClean="0">
                <a:solidFill>
                  <a:schemeClr val="tx2"/>
                </a:solidFill>
              </a:rPr>
              <a:t>willing</a:t>
            </a:r>
            <a:r>
              <a:rPr lang="tr-TR" sz="2400" dirty="0" smtClean="0">
                <a:solidFill>
                  <a:schemeClr val="tx2"/>
                </a:solidFill>
              </a:rPr>
              <a:t> </a:t>
            </a:r>
            <a:r>
              <a:rPr lang="tr-TR" sz="2400" dirty="0" err="1" smtClean="0">
                <a:solidFill>
                  <a:schemeClr val="tx2"/>
                </a:solidFill>
              </a:rPr>
              <a:t>to</a:t>
            </a:r>
            <a:r>
              <a:rPr lang="tr-TR" sz="2400" dirty="0" smtClean="0">
                <a:solidFill>
                  <a:schemeClr val="tx2"/>
                </a:solidFill>
              </a:rPr>
              <a:t> </a:t>
            </a:r>
            <a:r>
              <a:rPr lang="tr-TR" sz="2400" dirty="0" err="1" smtClean="0">
                <a:solidFill>
                  <a:schemeClr val="tx2"/>
                </a:solidFill>
              </a:rPr>
              <a:t>cooperate</a:t>
            </a:r>
            <a:r>
              <a:rPr lang="tr-TR" sz="2400" dirty="0" smtClean="0">
                <a:solidFill>
                  <a:schemeClr val="tx2"/>
                </a:solidFill>
              </a:rPr>
              <a:t> </a:t>
            </a:r>
            <a:r>
              <a:rPr lang="tr-TR" sz="2400" dirty="0" err="1" smtClean="0">
                <a:solidFill>
                  <a:schemeClr val="tx2"/>
                </a:solidFill>
              </a:rPr>
              <a:t>with</a:t>
            </a:r>
            <a:r>
              <a:rPr lang="tr-TR" sz="2400" dirty="0" smtClean="0">
                <a:solidFill>
                  <a:schemeClr val="tx2"/>
                </a:solidFill>
              </a:rPr>
              <a:t> </a:t>
            </a:r>
            <a:r>
              <a:rPr lang="tr-TR" sz="2400" dirty="0" err="1" smtClean="0">
                <a:solidFill>
                  <a:schemeClr val="tx2"/>
                </a:solidFill>
              </a:rPr>
              <a:t>them</a:t>
            </a:r>
            <a:r>
              <a:rPr lang="tr-TR" sz="2400" dirty="0" smtClean="0">
                <a:solidFill>
                  <a:schemeClr val="tx2"/>
                </a:solidFill>
              </a:rPr>
              <a:t>. </a:t>
            </a:r>
            <a:r>
              <a:rPr lang="tr-TR" sz="2400" dirty="0" err="1" smtClean="0">
                <a:solidFill>
                  <a:schemeClr val="tx2"/>
                </a:solidFill>
              </a:rPr>
              <a:t>There</a:t>
            </a:r>
            <a:r>
              <a:rPr lang="tr-TR" sz="2400" dirty="0" smtClean="0">
                <a:solidFill>
                  <a:schemeClr val="tx2"/>
                </a:solidFill>
              </a:rPr>
              <a:t> is no </a:t>
            </a:r>
            <a:r>
              <a:rPr lang="tr-TR" sz="2400" dirty="0" err="1" smtClean="0">
                <a:solidFill>
                  <a:schemeClr val="tx2"/>
                </a:solidFill>
              </a:rPr>
              <a:t>rule</a:t>
            </a:r>
            <a:r>
              <a:rPr lang="tr-TR" sz="2400" dirty="0" smtClean="0">
                <a:solidFill>
                  <a:schemeClr val="tx2"/>
                </a:solidFill>
              </a:rPr>
              <a:t> of </a:t>
            </a:r>
            <a:r>
              <a:rPr lang="tr-TR" sz="2400" dirty="0" err="1" smtClean="0">
                <a:solidFill>
                  <a:schemeClr val="tx2"/>
                </a:solidFill>
              </a:rPr>
              <a:t>their</a:t>
            </a:r>
            <a:r>
              <a:rPr lang="tr-TR" sz="2400" dirty="0" smtClean="0">
                <a:solidFill>
                  <a:schemeClr val="tx2"/>
                </a:solidFill>
              </a:rPr>
              <a:t> </a:t>
            </a:r>
            <a:r>
              <a:rPr lang="tr-TR" sz="2400" dirty="0" err="1" smtClean="0">
                <a:solidFill>
                  <a:schemeClr val="tx2"/>
                </a:solidFill>
              </a:rPr>
              <a:t>participation</a:t>
            </a:r>
            <a:r>
              <a:rPr lang="tr-TR" sz="2400" dirty="0" smtClean="0">
                <a:solidFill>
                  <a:schemeClr val="tx2"/>
                </a:solidFill>
              </a:rPr>
              <a:t>  in </a:t>
            </a:r>
            <a:r>
              <a:rPr lang="tr-TR" sz="2400" dirty="0" err="1" smtClean="0">
                <a:solidFill>
                  <a:schemeClr val="tx2"/>
                </a:solidFill>
              </a:rPr>
              <a:t>law</a:t>
            </a:r>
            <a:r>
              <a:rPr lang="tr-TR" sz="2400" dirty="0" smtClean="0">
                <a:solidFill>
                  <a:schemeClr val="tx2"/>
                </a:solidFill>
              </a:rPr>
              <a:t> </a:t>
            </a:r>
            <a:r>
              <a:rPr lang="tr-TR" sz="2400" dirty="0" err="1" smtClean="0">
                <a:solidFill>
                  <a:schemeClr val="tx2"/>
                </a:solidFill>
              </a:rPr>
              <a:t>making</a:t>
            </a:r>
            <a:r>
              <a:rPr lang="tr-TR" sz="2400" dirty="0" smtClean="0">
                <a:solidFill>
                  <a:schemeClr val="tx2"/>
                </a:solidFill>
              </a:rPr>
              <a:t>. </a:t>
            </a:r>
            <a:endParaRPr kumimoji="0" lang="tr-TR" sz="240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tr-TR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Other</a:t>
            </a:r>
            <a:r>
              <a:rPr kumimoji="0" lang="tr-TR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funding</a:t>
            </a:r>
            <a:r>
              <a:rPr kumimoji="0" lang="tr-TR" sz="24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schemes</a:t>
            </a:r>
            <a:r>
              <a:rPr kumimoji="0" lang="tr-TR" sz="24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are</a:t>
            </a:r>
            <a:r>
              <a:rPr kumimoji="0" lang="tr-TR" sz="24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becoming</a:t>
            </a:r>
            <a:r>
              <a:rPr kumimoji="0" lang="tr-TR" sz="24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more</a:t>
            </a:r>
            <a:r>
              <a:rPr kumimoji="0" lang="tr-TR" sz="24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appealing</a:t>
            </a:r>
            <a:r>
              <a:rPr kumimoji="0" lang="tr-TR" sz="24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tr-TR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Slow</a:t>
            </a:r>
            <a:r>
              <a:rPr kumimoji="0" lang="tr-TR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pace</a:t>
            </a:r>
            <a:r>
              <a:rPr kumimoji="0" lang="tr-TR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EU </a:t>
            </a:r>
            <a:r>
              <a:rPr kumimoji="0" lang="tr-TR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accession</a:t>
            </a:r>
            <a:r>
              <a:rPr kumimoji="0" lang="tr-TR" sz="24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tr-TR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decreases</a:t>
            </a:r>
            <a:r>
              <a:rPr kumimoji="0" lang="tr-TR" sz="24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overall</a:t>
            </a:r>
            <a:r>
              <a:rPr kumimoji="0" lang="tr-TR" sz="24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relevance</a:t>
            </a:r>
            <a:r>
              <a:rPr kumimoji="0" lang="tr-TR" sz="24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Europeanisation</a:t>
            </a: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0114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9" grpId="0" uiExpan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08" y="274638"/>
            <a:ext cx="6688892" cy="1143000"/>
          </a:xfrm>
        </p:spPr>
        <p:txBody>
          <a:bodyPr>
            <a:normAutofit/>
          </a:bodyPr>
          <a:lstStyle/>
          <a:p>
            <a:pPr algn="l"/>
            <a:r>
              <a:rPr lang="tr-TR" sz="3600" b="1" dirty="0" err="1" smtClean="0">
                <a:solidFill>
                  <a:srgbClr val="32477F"/>
                </a:solidFill>
              </a:rPr>
              <a:t>Policy</a:t>
            </a:r>
            <a:r>
              <a:rPr lang="tr-TR" sz="3600" b="1" dirty="0" smtClean="0">
                <a:solidFill>
                  <a:srgbClr val="32477F"/>
                </a:solidFill>
              </a:rPr>
              <a:t> </a:t>
            </a:r>
            <a:r>
              <a:rPr lang="tr-TR" sz="3600" b="1" smtClean="0">
                <a:solidFill>
                  <a:srgbClr val="32477F"/>
                </a:solidFill>
              </a:rPr>
              <a:t>recommendations</a:t>
            </a:r>
            <a:endParaRPr lang="en-US" b="1" dirty="0">
              <a:solidFill>
                <a:srgbClr val="3247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7697" y="1600200"/>
            <a:ext cx="4256689" cy="4525963"/>
          </a:xfrm>
        </p:spPr>
        <p:txBody>
          <a:bodyPr>
            <a:normAutofit fontScale="92500" lnSpcReduction="20000"/>
          </a:bodyPr>
          <a:lstStyle/>
          <a:p>
            <a:endParaRPr lang="tr-TR" sz="2400" dirty="0" smtClean="0">
              <a:solidFill>
                <a:srgbClr val="32477F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tr-TR" sz="2400" dirty="0" smtClean="0">
                <a:solidFill>
                  <a:srgbClr val="32477F"/>
                </a:solidFill>
              </a:rPr>
              <a:t>A </a:t>
            </a:r>
            <a:r>
              <a:rPr lang="tr-TR" sz="2400" dirty="0" err="1" smtClean="0">
                <a:solidFill>
                  <a:srgbClr val="32477F"/>
                </a:solidFill>
              </a:rPr>
              <a:t>Code</a:t>
            </a:r>
            <a:r>
              <a:rPr lang="tr-TR" sz="2400" dirty="0" smtClean="0">
                <a:solidFill>
                  <a:srgbClr val="32477F"/>
                </a:solidFill>
              </a:rPr>
              <a:t> of </a:t>
            </a:r>
            <a:r>
              <a:rPr lang="tr-TR" sz="2400" dirty="0" err="1" smtClean="0">
                <a:solidFill>
                  <a:srgbClr val="32477F"/>
                </a:solidFill>
              </a:rPr>
              <a:t>conduct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systemazing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civil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society</a:t>
            </a:r>
            <a:r>
              <a:rPr lang="tr-TR" sz="2400" dirty="0" smtClean="0">
                <a:solidFill>
                  <a:srgbClr val="32477F"/>
                </a:solidFill>
              </a:rPr>
              <a:t> –</a:t>
            </a:r>
            <a:r>
              <a:rPr lang="tr-TR" sz="2400" dirty="0" err="1" smtClean="0">
                <a:solidFill>
                  <a:srgbClr val="32477F"/>
                </a:solidFill>
              </a:rPr>
              <a:t>state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relations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should</a:t>
            </a:r>
            <a:r>
              <a:rPr lang="tr-TR" sz="2400" dirty="0" smtClean="0">
                <a:solidFill>
                  <a:srgbClr val="32477F"/>
                </a:solidFill>
              </a:rPr>
              <a:t> be </a:t>
            </a:r>
            <a:r>
              <a:rPr lang="tr-TR" sz="2400" dirty="0" err="1" smtClean="0">
                <a:solidFill>
                  <a:srgbClr val="32477F"/>
                </a:solidFill>
              </a:rPr>
              <a:t>designed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and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adopted</a:t>
            </a:r>
            <a:r>
              <a:rPr lang="tr-TR" sz="2400" dirty="0" smtClean="0">
                <a:solidFill>
                  <a:srgbClr val="32477F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tr-TR" sz="2400" dirty="0" err="1" smtClean="0">
                <a:solidFill>
                  <a:srgbClr val="32477F"/>
                </a:solidFill>
              </a:rPr>
              <a:t>Funding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schemes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should</a:t>
            </a:r>
            <a:r>
              <a:rPr lang="tr-TR" sz="2400" dirty="0" smtClean="0">
                <a:solidFill>
                  <a:srgbClr val="32477F"/>
                </a:solidFill>
              </a:rPr>
              <a:t> be </a:t>
            </a:r>
            <a:r>
              <a:rPr lang="tr-TR" sz="2400" dirty="0" err="1" smtClean="0">
                <a:solidFill>
                  <a:srgbClr val="32477F"/>
                </a:solidFill>
              </a:rPr>
              <a:t>updated</a:t>
            </a:r>
            <a:r>
              <a:rPr lang="tr-TR" sz="2400" dirty="0" smtClean="0">
                <a:solidFill>
                  <a:srgbClr val="32477F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tr-TR" sz="2400" dirty="0" err="1" smtClean="0">
                <a:solidFill>
                  <a:srgbClr val="32477F"/>
                </a:solidFill>
              </a:rPr>
              <a:t>Funding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schemes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should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prioritize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supporting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state</a:t>
            </a:r>
            <a:r>
              <a:rPr lang="tr-TR" sz="2400" dirty="0" smtClean="0">
                <a:solidFill>
                  <a:srgbClr val="32477F"/>
                </a:solidFill>
              </a:rPr>
              <a:t> –</a:t>
            </a:r>
            <a:r>
              <a:rPr lang="tr-TR" sz="2400" dirty="0" err="1" smtClean="0">
                <a:solidFill>
                  <a:srgbClr val="32477F"/>
                </a:solidFill>
              </a:rPr>
              <a:t>society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partnerships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and</a:t>
            </a:r>
            <a:r>
              <a:rPr lang="tr-TR" sz="2400" dirty="0" smtClean="0">
                <a:solidFill>
                  <a:srgbClr val="32477F"/>
                </a:solidFill>
              </a:rPr>
              <a:t>  </a:t>
            </a:r>
            <a:r>
              <a:rPr lang="tr-TR" sz="2400" dirty="0" err="1" smtClean="0">
                <a:solidFill>
                  <a:srgbClr val="32477F"/>
                </a:solidFill>
              </a:rPr>
              <a:t>enhancing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transnational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access</a:t>
            </a:r>
            <a:r>
              <a:rPr lang="tr-TR" sz="2400" dirty="0" smtClean="0">
                <a:solidFill>
                  <a:srgbClr val="32477F"/>
                </a:solidFill>
              </a:rPr>
              <a:t> of </a:t>
            </a:r>
            <a:r>
              <a:rPr lang="tr-TR" sz="2400" dirty="0" err="1" smtClean="0">
                <a:solidFill>
                  <a:srgbClr val="32477F"/>
                </a:solidFill>
              </a:rPr>
              <a:t>civil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society</a:t>
            </a:r>
            <a:r>
              <a:rPr lang="tr-TR" sz="2400" dirty="0" smtClean="0">
                <a:solidFill>
                  <a:srgbClr val="32477F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tr-TR" sz="2400" dirty="0" smtClean="0">
                <a:solidFill>
                  <a:srgbClr val="32477F"/>
                </a:solidFill>
              </a:rPr>
              <a:t>EU- </a:t>
            </a:r>
            <a:r>
              <a:rPr lang="tr-TR" sz="2400" dirty="0" err="1" smtClean="0">
                <a:solidFill>
                  <a:srgbClr val="32477F"/>
                </a:solidFill>
              </a:rPr>
              <a:t>Turkey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relations</a:t>
            </a:r>
            <a:r>
              <a:rPr lang="tr-TR" sz="2400" dirty="0" smtClean="0">
                <a:solidFill>
                  <a:srgbClr val="32477F"/>
                </a:solidFill>
              </a:rPr>
              <a:t> </a:t>
            </a:r>
            <a:r>
              <a:rPr lang="tr-TR" sz="2400" dirty="0" err="1" smtClean="0">
                <a:solidFill>
                  <a:srgbClr val="32477F"/>
                </a:solidFill>
              </a:rPr>
              <a:t>should</a:t>
            </a:r>
            <a:r>
              <a:rPr lang="tr-TR" sz="2400" dirty="0" smtClean="0">
                <a:solidFill>
                  <a:srgbClr val="32477F"/>
                </a:solidFill>
              </a:rPr>
              <a:t> be </a:t>
            </a:r>
            <a:r>
              <a:rPr lang="tr-TR" sz="2400" dirty="0" err="1" smtClean="0">
                <a:solidFill>
                  <a:srgbClr val="32477F"/>
                </a:solidFill>
              </a:rPr>
              <a:t>revised</a:t>
            </a:r>
            <a:r>
              <a:rPr lang="tr-TR" sz="2400" dirty="0" smtClean="0">
                <a:solidFill>
                  <a:srgbClr val="32477F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endParaRPr lang="tr-TR" sz="2000" dirty="0" smtClean="0">
              <a:solidFill>
                <a:srgbClr val="32477F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150307" y="1752600"/>
            <a:ext cx="323527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tr-TR" sz="2000" b="0" i="0" u="none" strike="noStrike" kern="1200" cap="none" spc="0" normalizeH="0" baseline="0" noProof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459901" y="2174875"/>
            <a:ext cx="3407434" cy="39512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997908" y="1600200"/>
            <a:ext cx="668889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tr-TR" sz="2400" b="0" i="0" u="none" strike="noStrike" kern="1200" cap="none" spc="0" normalizeH="0" baseline="0" noProof="0" dirty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tr-T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77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tr-TR" sz="2000" b="0" i="0" u="none" strike="noStrike" kern="1200" cap="none" spc="0" normalizeH="0" baseline="0" noProof="0" dirty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tr-TR" sz="2800" b="0" i="0" u="none" strike="noStrike" kern="1200" cap="none" spc="0" normalizeH="0" baseline="0" noProof="0" dirty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tr-TR" sz="2800" b="0" i="0" u="none" strike="noStrike" kern="1200" cap="none" spc="0" normalizeH="0" baseline="0" noProof="0" dirty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tr-TR" sz="2800" b="0" i="0" u="none" strike="noStrike" kern="1200" cap="none" spc="0" normalizeH="0" baseline="0" noProof="0" dirty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tr-TR" sz="3600" b="0" i="0" u="none" strike="noStrike" kern="1200" cap="none" spc="0" normalizeH="0" baseline="0" noProof="0" dirty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tr-TR" sz="3600" b="0" i="0" u="none" strike="noStrike" kern="1200" cap="none" spc="0" normalizeH="0" baseline="0" noProof="0" dirty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150308" y="1752600"/>
            <a:ext cx="668889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0" indent="-74295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tr-TR" sz="2400" b="0" i="0" u="none" strike="noStrike" kern="1200" cap="none" spc="0" normalizeH="0" baseline="0" noProof="0" dirty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tr-TR" sz="2000" b="0" i="0" u="none" strike="noStrike" kern="1200" cap="none" spc="0" normalizeH="0" baseline="0" noProof="0" dirty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tr-TR" sz="2800" b="0" i="0" u="none" strike="noStrike" kern="1200" cap="none" spc="0" normalizeH="0" baseline="0" noProof="0" dirty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tr-TR" sz="2800" b="0" i="0" u="none" strike="noStrike" kern="1200" cap="none" spc="0" normalizeH="0" baseline="0" noProof="0" dirty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tr-TR" sz="2800" b="0" i="0" u="none" strike="noStrike" kern="1200" cap="none" spc="0" normalizeH="0" baseline="0" noProof="0" dirty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tr-TR" sz="3600" b="0" i="0" u="none" strike="noStrike" kern="1200" cap="none" spc="0" normalizeH="0" baseline="0" noProof="0" dirty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tr-TR" sz="3600" b="0" i="0" u="none" strike="noStrike" kern="1200" cap="none" spc="0" normalizeH="0" baseline="0" noProof="0" dirty="0" smtClean="0">
              <a:ln>
                <a:noFill/>
              </a:ln>
              <a:solidFill>
                <a:srgbClr val="32477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0114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908244"/>
            <a:ext cx="7772400" cy="2535953"/>
          </a:xfrm>
        </p:spPr>
        <p:txBody>
          <a:bodyPr>
            <a:noAutofit/>
          </a:bodyPr>
          <a:lstStyle/>
          <a:p>
            <a:r>
              <a:rPr lang="tr-TR" sz="3200" b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tr-TR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tr-TR" sz="3200" b="1" dirty="0" smtClean="0">
                <a:solidFill>
                  <a:schemeClr val="bg1">
                    <a:lumMod val="95000"/>
                  </a:schemeClr>
                </a:solidFill>
              </a:rPr>
              <a:t>    </a:t>
            </a:r>
            <a:r>
              <a:rPr lang="tr-TR" sz="3200" b="1" dirty="0" err="1" smtClean="0">
                <a:solidFill>
                  <a:schemeClr val="bg1">
                    <a:lumMod val="95000"/>
                  </a:schemeClr>
                </a:solidFill>
              </a:rPr>
              <a:t>Thank</a:t>
            </a:r>
            <a:r>
              <a:rPr lang="tr-TR" sz="32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tr-TR" sz="3200" b="1" dirty="0" err="1" smtClean="0">
                <a:solidFill>
                  <a:schemeClr val="bg1">
                    <a:lumMod val="95000"/>
                  </a:schemeClr>
                </a:solidFill>
              </a:rPr>
              <a:t>you</a:t>
            </a:r>
            <a:r>
              <a:rPr lang="tr-TR" sz="32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tr-TR" sz="3200" b="1" dirty="0" err="1" smtClean="0">
                <a:solidFill>
                  <a:schemeClr val="bg1">
                    <a:lumMod val="95000"/>
                  </a:schemeClr>
                </a:solidFill>
              </a:rPr>
              <a:t>for</a:t>
            </a:r>
            <a:r>
              <a:rPr lang="tr-TR" sz="32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tr-TR" sz="3200" b="1" dirty="0" err="1" smtClean="0">
                <a:solidFill>
                  <a:schemeClr val="bg1">
                    <a:lumMod val="95000"/>
                  </a:schemeClr>
                </a:solidFill>
              </a:rPr>
              <a:t>your</a:t>
            </a:r>
            <a:r>
              <a:rPr lang="tr-TR" sz="32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tr-TR" sz="3200" b="1" dirty="0" err="1" smtClean="0">
                <a:solidFill>
                  <a:schemeClr val="bg1">
                    <a:lumMod val="95000"/>
                  </a:schemeClr>
                </a:solidFill>
              </a:rPr>
              <a:t>attention</a:t>
            </a:r>
            <a:r>
              <a:rPr lang="tr-TR" sz="3200" b="1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  <a:br>
              <a:rPr lang="tr-TR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tr-TR" sz="3200" b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tr-TR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tr-TR" sz="3200" b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tr-TR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tr-TR" sz="3200" b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tr-TR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tr-TR" sz="3200" b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tr-TR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tr-TR" sz="3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212" y="4430110"/>
            <a:ext cx="8305591" cy="1308260"/>
          </a:xfrm>
        </p:spPr>
        <p:txBody>
          <a:bodyPr>
            <a:normAutofit fontScale="85000" lnSpcReduction="10000"/>
          </a:bodyPr>
          <a:lstStyle/>
          <a:p>
            <a:r>
              <a:rPr lang="tr-TR" sz="2400" b="1" dirty="0" smtClean="0">
                <a:solidFill>
                  <a:schemeClr val="bg1">
                    <a:lumMod val="85000"/>
                  </a:schemeClr>
                </a:solidFill>
              </a:rPr>
              <a:t>Sezin Dereci</a:t>
            </a:r>
            <a:br>
              <a:rPr lang="tr-TR" sz="2400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de-DE" sz="2400" dirty="0" smtClean="0">
                <a:solidFill>
                  <a:schemeClr val="bg1">
                    <a:lumMod val="85000"/>
                  </a:schemeClr>
                </a:solidFill>
              </a:rPr>
              <a:t> e-</a:t>
            </a:r>
            <a:r>
              <a:rPr lang="de-DE" sz="2400" dirty="0" err="1" smtClean="0">
                <a:solidFill>
                  <a:schemeClr val="bg1">
                    <a:lumMod val="85000"/>
                  </a:schemeClr>
                </a:solidFill>
              </a:rPr>
              <a:t>mail</a:t>
            </a:r>
            <a:r>
              <a:rPr lang="de-DE" sz="2400" dirty="0" smtClean="0">
                <a:solidFill>
                  <a:schemeClr val="bg1">
                    <a:lumMod val="85000"/>
                  </a:schemeClr>
                </a:solidFill>
              </a:rPr>
              <a:t>: sdereci@bigsss.uni-bremen.de</a:t>
            </a:r>
            <a:br>
              <a:rPr lang="de-DE" sz="2400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tr-TR" sz="2400" dirty="0" err="1" smtClean="0">
                <a:solidFill>
                  <a:schemeClr val="bg1">
                    <a:lumMod val="85000"/>
                  </a:schemeClr>
                </a:solidFill>
              </a:rPr>
              <a:t>PhD</a:t>
            </a:r>
            <a:r>
              <a:rPr lang="tr-TR" sz="24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tr-TR" sz="2400" dirty="0" err="1" smtClean="0">
                <a:solidFill>
                  <a:schemeClr val="bg1">
                    <a:lumMod val="85000"/>
                  </a:schemeClr>
                </a:solidFill>
              </a:rPr>
              <a:t>fellow</a:t>
            </a:r>
            <a:r>
              <a:rPr lang="tr-TR" sz="2400" dirty="0" smtClean="0">
                <a:solidFill>
                  <a:schemeClr val="bg1">
                    <a:lumMod val="85000"/>
                  </a:schemeClr>
                </a:solidFill>
              </a:rPr>
              <a:t>,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Bremen International Graduate School of Social Sciences (BIGSSS)</a:t>
            </a:r>
            <a:endParaRPr lang="tr-TR" sz="24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ta-IN" sz="2400" dirty="0" smtClean="0">
                <a:solidFill>
                  <a:schemeClr val="bg1">
                    <a:lumMod val="85000"/>
                  </a:schemeClr>
                </a:solidFill>
              </a:rPr>
              <a:t>Zagreb, Hotel Westin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|</a:t>
            </a:r>
            <a:r>
              <a:rPr lang="ta-IN" sz="2400" dirty="0" smtClean="0">
                <a:solidFill>
                  <a:schemeClr val="bg1">
                    <a:lumMod val="85000"/>
                  </a:schemeClr>
                </a:solidFill>
              </a:rPr>
              <a:t> 17-19 April 2013</a:t>
            </a:r>
            <a:endParaRPr lang="tr-TR" sz="2400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7" name="Picture 6" descr="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12" y="171227"/>
            <a:ext cx="1850771" cy="2476500"/>
          </a:xfrm>
          <a:prstGeom prst="rect">
            <a:avLst/>
          </a:prstGeom>
        </p:spPr>
      </p:pic>
      <p:pic>
        <p:nvPicPr>
          <p:cNvPr id="8" name="Picture 7" descr="organizator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972" y="5994503"/>
            <a:ext cx="2643124" cy="58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189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</TotalTime>
  <Words>402</Words>
  <Application>Microsoft Macintosh PowerPoint</Application>
  <PresentationFormat>On-screen Show (4:3)</PresentationFormat>
  <Paragraphs>66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     </vt:lpstr>
      <vt:lpstr>EU Enlargement Policy, the limits of Europeanisation and civil society</vt:lpstr>
      <vt:lpstr>Rediscovery of Civil Society in EU enlargement Policy</vt:lpstr>
      <vt:lpstr>Focusing on case of Turkey</vt:lpstr>
      <vt:lpstr>ENGOs in Turkey: Explaining their differential Europeanisation</vt:lpstr>
      <vt:lpstr>Empirical Observations</vt:lpstr>
      <vt:lpstr>Policy recommendations</vt:lpstr>
      <vt:lpstr>     Thank you for your attention.     </vt:lpstr>
    </vt:vector>
  </TitlesOfParts>
  <Company>Internet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Natalija Gojkovic</dc:creator>
  <cp:lastModifiedBy>Aida Bagic</cp:lastModifiedBy>
  <cp:revision>97</cp:revision>
  <dcterms:created xsi:type="dcterms:W3CDTF">2013-04-08T14:50:11Z</dcterms:created>
  <dcterms:modified xsi:type="dcterms:W3CDTF">2013-04-12T20:31:08Z</dcterms:modified>
</cp:coreProperties>
</file>