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9" r:id="rId3"/>
    <p:sldId id="257" r:id="rId4"/>
    <p:sldId id="260" r:id="rId5"/>
    <p:sldId id="258" r:id="rId6"/>
    <p:sldId id="264" r:id="rId7"/>
    <p:sldId id="262" r:id="rId8"/>
    <p:sldId id="266" r:id="rId9"/>
    <p:sldId id="261" r:id="rId10"/>
    <p:sldId id="265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477F"/>
    <a:srgbClr val="F9DC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14" d="100"/>
          <a:sy n="114" d="100"/>
        </p:scale>
        <p:origin x="-72" y="4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a-IN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a-IN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7E250-56AC-F34B-87A7-DCF65B03C3BA}" type="datetimeFigureOut">
              <a:rPr lang="en-US" smtClean="0"/>
              <a:t>4/12/13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EFCEC-29E6-E543-AE9E-F92E9A09C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7769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a-IN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a-IN" smtClean="0"/>
              <a:t>Click to edit Master text styles</a:t>
            </a:r>
          </a:p>
          <a:p>
            <a:pPr lvl="1"/>
            <a:r>
              <a:rPr lang="ta-IN" smtClean="0"/>
              <a:t>Second level</a:t>
            </a:r>
          </a:p>
          <a:p>
            <a:pPr lvl="2"/>
            <a:r>
              <a:rPr lang="ta-IN" smtClean="0"/>
              <a:t>Third level</a:t>
            </a:r>
          </a:p>
          <a:p>
            <a:pPr lvl="3"/>
            <a:r>
              <a:rPr lang="ta-IN" smtClean="0"/>
              <a:t>Fourth level</a:t>
            </a:r>
          </a:p>
          <a:p>
            <a:pPr lvl="4"/>
            <a:r>
              <a:rPr lang="ta-I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7E250-56AC-F34B-87A7-DCF65B03C3BA}" type="datetimeFigureOut">
              <a:rPr lang="en-US" smtClean="0"/>
              <a:t>4/12/13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EFCEC-29E6-E543-AE9E-F92E9A09C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2973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a-IN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a-IN" smtClean="0"/>
              <a:t>Click to edit Master text styles</a:t>
            </a:r>
          </a:p>
          <a:p>
            <a:pPr lvl="1"/>
            <a:r>
              <a:rPr lang="ta-IN" smtClean="0"/>
              <a:t>Second level</a:t>
            </a:r>
          </a:p>
          <a:p>
            <a:pPr lvl="2"/>
            <a:r>
              <a:rPr lang="ta-IN" smtClean="0"/>
              <a:t>Third level</a:t>
            </a:r>
          </a:p>
          <a:p>
            <a:pPr lvl="3"/>
            <a:r>
              <a:rPr lang="ta-IN" smtClean="0"/>
              <a:t>Fourth level</a:t>
            </a:r>
          </a:p>
          <a:p>
            <a:pPr lvl="4"/>
            <a:r>
              <a:rPr lang="ta-I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7E250-56AC-F34B-87A7-DCF65B03C3BA}" type="datetimeFigureOut">
              <a:rPr lang="en-US" smtClean="0"/>
              <a:t>4/12/13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EFCEC-29E6-E543-AE9E-F92E9A09C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578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a-I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a-IN" smtClean="0"/>
              <a:t>Click to edit Master text styles</a:t>
            </a:r>
          </a:p>
          <a:p>
            <a:pPr lvl="1"/>
            <a:r>
              <a:rPr lang="ta-IN" smtClean="0"/>
              <a:t>Second level</a:t>
            </a:r>
          </a:p>
          <a:p>
            <a:pPr lvl="2"/>
            <a:r>
              <a:rPr lang="ta-IN" smtClean="0"/>
              <a:t>Third level</a:t>
            </a:r>
          </a:p>
          <a:p>
            <a:pPr lvl="3"/>
            <a:r>
              <a:rPr lang="ta-IN" smtClean="0"/>
              <a:t>Fourth level</a:t>
            </a:r>
          </a:p>
          <a:p>
            <a:pPr lvl="4"/>
            <a:r>
              <a:rPr lang="ta-I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7E250-56AC-F34B-87A7-DCF65B03C3BA}" type="datetimeFigureOut">
              <a:rPr lang="en-US" smtClean="0"/>
              <a:t>4/12/13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EFCEC-29E6-E543-AE9E-F92E9A09C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046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a-IN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a-I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7E250-56AC-F34B-87A7-DCF65B03C3BA}" type="datetimeFigureOut">
              <a:rPr lang="en-US" smtClean="0"/>
              <a:t>4/12/13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EFCEC-29E6-E543-AE9E-F92E9A09C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5428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a-I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a-IN" smtClean="0"/>
              <a:t>Click to edit Master text styles</a:t>
            </a:r>
          </a:p>
          <a:p>
            <a:pPr lvl="1"/>
            <a:r>
              <a:rPr lang="ta-IN" smtClean="0"/>
              <a:t>Second level</a:t>
            </a:r>
          </a:p>
          <a:p>
            <a:pPr lvl="2"/>
            <a:r>
              <a:rPr lang="ta-IN" smtClean="0"/>
              <a:t>Third level</a:t>
            </a:r>
          </a:p>
          <a:p>
            <a:pPr lvl="3"/>
            <a:r>
              <a:rPr lang="ta-IN" smtClean="0"/>
              <a:t>Fourth level</a:t>
            </a:r>
          </a:p>
          <a:p>
            <a:pPr lvl="4"/>
            <a:r>
              <a:rPr lang="ta-IN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a-IN" smtClean="0"/>
              <a:t>Click to edit Master text styles</a:t>
            </a:r>
          </a:p>
          <a:p>
            <a:pPr lvl="1"/>
            <a:r>
              <a:rPr lang="ta-IN" smtClean="0"/>
              <a:t>Second level</a:t>
            </a:r>
          </a:p>
          <a:p>
            <a:pPr lvl="2"/>
            <a:r>
              <a:rPr lang="ta-IN" smtClean="0"/>
              <a:t>Third level</a:t>
            </a:r>
          </a:p>
          <a:p>
            <a:pPr lvl="3"/>
            <a:r>
              <a:rPr lang="ta-IN" smtClean="0"/>
              <a:t>Fourth level</a:t>
            </a:r>
          </a:p>
          <a:p>
            <a:pPr lvl="4"/>
            <a:r>
              <a:rPr lang="ta-IN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7E250-56AC-F34B-87A7-DCF65B03C3BA}" type="datetimeFigureOut">
              <a:rPr lang="en-US" smtClean="0"/>
              <a:t>4/12/13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EFCEC-29E6-E543-AE9E-F92E9A09C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869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a-IN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a-I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a-IN" smtClean="0"/>
              <a:t>Click to edit Master text styles</a:t>
            </a:r>
          </a:p>
          <a:p>
            <a:pPr lvl="1"/>
            <a:r>
              <a:rPr lang="ta-IN" smtClean="0"/>
              <a:t>Second level</a:t>
            </a:r>
          </a:p>
          <a:p>
            <a:pPr lvl="2"/>
            <a:r>
              <a:rPr lang="ta-IN" smtClean="0"/>
              <a:t>Third level</a:t>
            </a:r>
          </a:p>
          <a:p>
            <a:pPr lvl="3"/>
            <a:r>
              <a:rPr lang="ta-IN" smtClean="0"/>
              <a:t>Fourth level</a:t>
            </a:r>
          </a:p>
          <a:p>
            <a:pPr lvl="4"/>
            <a:r>
              <a:rPr lang="ta-IN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a-I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a-IN" smtClean="0"/>
              <a:t>Click to edit Master text styles</a:t>
            </a:r>
          </a:p>
          <a:p>
            <a:pPr lvl="1"/>
            <a:r>
              <a:rPr lang="ta-IN" smtClean="0"/>
              <a:t>Second level</a:t>
            </a:r>
          </a:p>
          <a:p>
            <a:pPr lvl="2"/>
            <a:r>
              <a:rPr lang="ta-IN" smtClean="0"/>
              <a:t>Third level</a:t>
            </a:r>
          </a:p>
          <a:p>
            <a:pPr lvl="3"/>
            <a:r>
              <a:rPr lang="ta-IN" smtClean="0"/>
              <a:t>Fourth level</a:t>
            </a:r>
          </a:p>
          <a:p>
            <a:pPr lvl="4"/>
            <a:r>
              <a:rPr lang="ta-IN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7E250-56AC-F34B-87A7-DCF65B03C3BA}" type="datetimeFigureOut">
              <a:rPr lang="en-US" smtClean="0"/>
              <a:t>4/12/13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EFCEC-29E6-E543-AE9E-F92E9A09C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253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a-IN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7E250-56AC-F34B-87A7-DCF65B03C3BA}" type="datetimeFigureOut">
              <a:rPr lang="en-US" smtClean="0"/>
              <a:t>4/12/13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EFCEC-29E6-E543-AE9E-F92E9A09C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480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7E250-56AC-F34B-87A7-DCF65B03C3BA}" type="datetimeFigureOut">
              <a:rPr lang="en-US" smtClean="0"/>
              <a:t>4/12/13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EFCEC-29E6-E543-AE9E-F92E9A09C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327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a-I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a-IN" smtClean="0"/>
              <a:t>Click to edit Master text styles</a:t>
            </a:r>
          </a:p>
          <a:p>
            <a:pPr lvl="1"/>
            <a:r>
              <a:rPr lang="ta-IN" smtClean="0"/>
              <a:t>Second level</a:t>
            </a:r>
          </a:p>
          <a:p>
            <a:pPr lvl="2"/>
            <a:r>
              <a:rPr lang="ta-IN" smtClean="0"/>
              <a:t>Third level</a:t>
            </a:r>
          </a:p>
          <a:p>
            <a:pPr lvl="3"/>
            <a:r>
              <a:rPr lang="ta-IN" smtClean="0"/>
              <a:t>Fourth level</a:t>
            </a:r>
          </a:p>
          <a:p>
            <a:pPr lvl="4"/>
            <a:r>
              <a:rPr lang="ta-IN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a-I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7E250-56AC-F34B-87A7-DCF65B03C3BA}" type="datetimeFigureOut">
              <a:rPr lang="en-US" smtClean="0"/>
              <a:t>4/12/13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EFCEC-29E6-E543-AE9E-F92E9A09C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048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a-IN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a-I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7E250-56AC-F34B-87A7-DCF65B03C3BA}" type="datetimeFigureOut">
              <a:rPr lang="en-US" smtClean="0"/>
              <a:t>4/12/13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EFCEC-29E6-E543-AE9E-F92E9A09C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9183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a-IN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a-IN" smtClean="0"/>
              <a:t>Click to edit Master text styles</a:t>
            </a:r>
          </a:p>
          <a:p>
            <a:pPr lvl="1"/>
            <a:r>
              <a:rPr lang="ta-IN" smtClean="0"/>
              <a:t>Second level</a:t>
            </a:r>
          </a:p>
          <a:p>
            <a:pPr lvl="2"/>
            <a:r>
              <a:rPr lang="ta-IN" smtClean="0"/>
              <a:t>Third level</a:t>
            </a:r>
          </a:p>
          <a:p>
            <a:pPr lvl="3"/>
            <a:r>
              <a:rPr lang="ta-IN" smtClean="0"/>
              <a:t>Fourth level</a:t>
            </a:r>
          </a:p>
          <a:p>
            <a:pPr lvl="4"/>
            <a:r>
              <a:rPr lang="ta-I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F7E250-56AC-F34B-87A7-DCF65B03C3BA}" type="datetimeFigureOut">
              <a:rPr lang="en-US" smtClean="0"/>
              <a:t>4/12/13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5EFCEC-29E6-E543-AE9E-F92E9A09C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866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1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rialog.or.at/" TargetMode="External"/><Relationship Id="rId4" Type="http://schemas.openxmlformats.org/officeDocument/2006/relationships/image" Target="../media/image19.JPG"/><Relationship Id="rId5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eg"/><Relationship Id="rId3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http://www.civilpeace.eu/sites/default/files/gallerix/albums/1/217/frame/MEPs%20with%20representatives%20of%20the%20campaign's%20organisations-%20Resized.JPG" TargetMode="External"/><Relationship Id="rId5" Type="http://schemas.openxmlformats.org/officeDocument/2006/relationships/image" Target="../media/image9.jpeg"/><Relationship Id="rId6" Type="http://schemas.openxmlformats.org/officeDocument/2006/relationships/image" Target="../media/image10.jpeg"/><Relationship Id="rId7" Type="http://schemas.openxmlformats.org/officeDocument/2006/relationships/image" Target="../media/image11.jpeg"/><Relationship Id="rId8" Type="http://schemas.openxmlformats.org/officeDocument/2006/relationships/image" Target="../media/image12.jpeg"/><Relationship Id="rId9" Type="http://schemas.openxmlformats.org/officeDocument/2006/relationships/hyperlink" Target="http://www.google.at/imgres?imgurl=http://10days4dev.files.wordpress.com/2009/05/aidwatch-closeup.jpg?w=150&amp;h=90&amp;imgrefurl=http://10days4dev.wordpress.com/&amp;usg=__D_h5K5TO8SE7-qpLk6WgG1m1CSk=&amp;h=90&amp;w=150&amp;sz=4&amp;hl=de&amp;start=9&amp;sig2=fgY4vHONdSpYOm0aEUEP9Q&amp;zoom=1&amp;tbnid=DNOP8KPeQvdjCM:&amp;tbnh=58&amp;tbnw=96&amp;ei=Vr6_TdiEMsma8QO56P3UBQ&amp;prev=/search?q=AidWatch&amp;hl=de&amp;safe=off&amp;sa=G&amp;biw=1676&amp;bih=807&amp;gbv=2&amp;tbm=isch&amp;itbs=1" TargetMode="External"/><Relationship Id="rId10" Type="http://schemas.openxmlformats.org/officeDocument/2006/relationships/image" Target="../media/image13.jpeg"/><Relationship Id="rId11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16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908244"/>
            <a:ext cx="7772400" cy="1873481"/>
          </a:xfrm>
        </p:spPr>
        <p:txBody>
          <a:bodyPr>
            <a:normAutofit fontScale="90000"/>
          </a:bodyPr>
          <a:lstStyle/>
          <a:p>
            <a:r>
              <a:rPr lang="de-AT" b="1" dirty="0" smtClean="0">
                <a:solidFill>
                  <a:srgbClr val="F9DC06"/>
                </a:solidFill>
              </a:rPr>
              <a:t>Linking EU </a:t>
            </a:r>
            <a:r>
              <a:rPr lang="de-AT" b="1" dirty="0" err="1" smtClean="0">
                <a:solidFill>
                  <a:srgbClr val="F9DC06"/>
                </a:solidFill>
              </a:rPr>
              <a:t>and</a:t>
            </a:r>
            <a:r>
              <a:rPr lang="de-AT" b="1" dirty="0" smtClean="0">
                <a:solidFill>
                  <a:srgbClr val="F9DC06"/>
                </a:solidFill>
              </a:rPr>
              <a:t> WB/T </a:t>
            </a:r>
            <a:r>
              <a:rPr lang="de-AT" b="1" dirty="0" err="1" smtClean="0">
                <a:solidFill>
                  <a:srgbClr val="F9DC06"/>
                </a:solidFill>
              </a:rPr>
              <a:t>through</a:t>
            </a:r>
            <a:r>
              <a:rPr lang="de-AT" b="1" dirty="0" smtClean="0">
                <a:solidFill>
                  <a:srgbClr val="F9DC06"/>
                </a:solidFill>
              </a:rPr>
              <a:t> Development </a:t>
            </a:r>
            <a:r>
              <a:rPr lang="de-AT" b="1" dirty="0" err="1" smtClean="0">
                <a:solidFill>
                  <a:srgbClr val="F9DC06"/>
                </a:solidFill>
              </a:rPr>
              <a:t>Cooperation</a:t>
            </a:r>
            <a:r>
              <a:rPr lang="de-AT" b="1" dirty="0" smtClean="0">
                <a:solidFill>
                  <a:srgbClr val="F9DC06"/>
                </a:solidFill>
              </a:rPr>
              <a:t>: the Experience </a:t>
            </a:r>
            <a:r>
              <a:rPr lang="de-AT" b="1" dirty="0" err="1" smtClean="0">
                <a:solidFill>
                  <a:srgbClr val="F9DC06"/>
                </a:solidFill>
              </a:rPr>
              <a:t>of</a:t>
            </a:r>
            <a:r>
              <a:rPr lang="de-AT" b="1" dirty="0" smtClean="0">
                <a:solidFill>
                  <a:srgbClr val="F9DC06"/>
                </a:solidFill>
              </a:rPr>
              <a:t> TRIALOG</a:t>
            </a:r>
            <a:br>
              <a:rPr lang="de-AT" b="1" dirty="0" smtClean="0">
                <a:solidFill>
                  <a:srgbClr val="F9DC06"/>
                </a:solidFill>
              </a:rPr>
            </a:br>
            <a:r>
              <a:rPr lang="de-AT" dirty="0" smtClean="0">
                <a:solidFill>
                  <a:srgbClr val="F9DC06"/>
                </a:solidFill>
              </a:rPr>
              <a:t>Christine Bedoya</a:t>
            </a:r>
            <a:endParaRPr lang="en-US" dirty="0">
              <a:solidFill>
                <a:srgbClr val="F9DC06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5207" y="5285064"/>
            <a:ext cx="8305591" cy="620786"/>
          </a:xfrm>
        </p:spPr>
        <p:txBody>
          <a:bodyPr>
            <a:normAutofit/>
          </a:bodyPr>
          <a:lstStyle/>
          <a:p>
            <a:r>
              <a:rPr lang="ta-IN" sz="2400" dirty="0" smtClean="0">
                <a:solidFill>
                  <a:schemeClr val="bg1"/>
                </a:solidFill>
              </a:rPr>
              <a:t>Zagreb, Hotel Westin </a:t>
            </a:r>
            <a:r>
              <a:rPr lang="en-US" sz="2400" dirty="0" smtClean="0">
                <a:solidFill>
                  <a:schemeClr val="bg1"/>
                </a:solidFill>
              </a:rPr>
              <a:t>|</a:t>
            </a:r>
            <a:r>
              <a:rPr lang="ta-IN" sz="2400" dirty="0" smtClean="0">
                <a:solidFill>
                  <a:schemeClr val="bg1"/>
                </a:solidFill>
              </a:rPr>
              <a:t> 17-19 April 2013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212" y="171227"/>
            <a:ext cx="1850771" cy="2476500"/>
          </a:xfrm>
          <a:prstGeom prst="rect">
            <a:avLst/>
          </a:prstGeom>
        </p:spPr>
      </p:pic>
      <p:pic>
        <p:nvPicPr>
          <p:cNvPr id="8" name="Picture 7" descr="organizatori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972" y="5994503"/>
            <a:ext cx="2643124" cy="58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1895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7908" y="274638"/>
            <a:ext cx="6688892" cy="1143000"/>
          </a:xfrm>
        </p:spPr>
        <p:txBody>
          <a:bodyPr>
            <a:normAutofit/>
          </a:bodyPr>
          <a:lstStyle/>
          <a:p>
            <a:pPr algn="l"/>
            <a:r>
              <a:rPr lang="en-GB" b="1" dirty="0" smtClean="0">
                <a:solidFill>
                  <a:srgbClr val="32477F"/>
                </a:solidFill>
              </a:rPr>
              <a:t>Opportunities for WB/T</a:t>
            </a:r>
            <a:endParaRPr lang="en-US" b="1" dirty="0">
              <a:solidFill>
                <a:srgbClr val="32477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97908" y="1600200"/>
            <a:ext cx="6688891" cy="4943213"/>
          </a:xfrm>
        </p:spPr>
        <p:txBody>
          <a:bodyPr>
            <a:normAutofit fontScale="92500"/>
          </a:bodyPr>
          <a:lstStyle/>
          <a:p>
            <a:pPr>
              <a:lnSpc>
                <a:spcPct val="90000"/>
              </a:lnSpc>
              <a:buFont typeface="Wingdings" pitchFamily="2" charset="2"/>
              <a:buChar char="ü"/>
            </a:pPr>
            <a:r>
              <a:rPr lang="en-GB" sz="3600" dirty="0" smtClean="0">
                <a:solidFill>
                  <a:srgbClr val="32477F"/>
                </a:solidFill>
              </a:rPr>
              <a:t>Internat. Development Cooperation</a:t>
            </a:r>
            <a:endParaRPr lang="en-GB" sz="3600" dirty="0">
              <a:solidFill>
                <a:srgbClr val="32477F"/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Char char="ü"/>
            </a:pPr>
            <a:r>
              <a:rPr lang="en-GB" sz="3600" dirty="0" smtClean="0">
                <a:solidFill>
                  <a:srgbClr val="32477F"/>
                </a:solidFill>
              </a:rPr>
              <a:t>National platform building</a:t>
            </a:r>
          </a:p>
          <a:p>
            <a:pPr>
              <a:lnSpc>
                <a:spcPct val="90000"/>
              </a:lnSpc>
              <a:buFont typeface="Wingdings" pitchFamily="2" charset="2"/>
              <a:buChar char="ü"/>
            </a:pPr>
            <a:r>
              <a:rPr lang="de-AT" sz="3600" dirty="0" err="1" smtClean="0">
                <a:solidFill>
                  <a:srgbClr val="32477F"/>
                </a:solidFill>
              </a:rPr>
              <a:t>Policy</a:t>
            </a:r>
            <a:r>
              <a:rPr lang="de-AT" sz="3600" dirty="0" smtClean="0">
                <a:solidFill>
                  <a:srgbClr val="32477F"/>
                </a:solidFill>
              </a:rPr>
              <a:t> </a:t>
            </a:r>
            <a:r>
              <a:rPr lang="de-AT" sz="3600" dirty="0" err="1" smtClean="0">
                <a:solidFill>
                  <a:srgbClr val="32477F"/>
                </a:solidFill>
              </a:rPr>
              <a:t>dialogue</a:t>
            </a:r>
            <a:r>
              <a:rPr lang="de-AT" sz="3600" dirty="0" smtClean="0">
                <a:solidFill>
                  <a:srgbClr val="32477F"/>
                </a:solidFill>
              </a:rPr>
              <a:t>/</a:t>
            </a:r>
            <a:r>
              <a:rPr lang="de-AT" sz="3600" dirty="0" err="1" smtClean="0">
                <a:solidFill>
                  <a:srgbClr val="32477F"/>
                </a:solidFill>
              </a:rPr>
              <a:t>advocacy</a:t>
            </a:r>
            <a:r>
              <a:rPr lang="de-AT" sz="3600" dirty="0" smtClean="0">
                <a:solidFill>
                  <a:srgbClr val="32477F"/>
                </a:solidFill>
              </a:rPr>
              <a:t> for ODA</a:t>
            </a:r>
            <a:endParaRPr lang="en-GB" sz="3600" dirty="0">
              <a:solidFill>
                <a:srgbClr val="32477F"/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Char char="ü"/>
            </a:pPr>
            <a:r>
              <a:rPr lang="en-GB" sz="3600" dirty="0" smtClean="0">
                <a:solidFill>
                  <a:srgbClr val="32477F"/>
                </a:solidFill>
              </a:rPr>
              <a:t>Participation in EPAN (Croatia in all)</a:t>
            </a:r>
          </a:p>
          <a:p>
            <a:pPr>
              <a:lnSpc>
                <a:spcPct val="90000"/>
              </a:lnSpc>
              <a:buFont typeface="Wingdings" pitchFamily="2" charset="2"/>
              <a:buChar char="ü"/>
            </a:pPr>
            <a:r>
              <a:rPr lang="en-GB" sz="3600" dirty="0" smtClean="0">
                <a:solidFill>
                  <a:srgbClr val="32477F"/>
                </a:solidFill>
              </a:rPr>
              <a:t>Participation in European/global processes</a:t>
            </a:r>
          </a:p>
          <a:p>
            <a:pPr>
              <a:lnSpc>
                <a:spcPct val="90000"/>
              </a:lnSpc>
              <a:buFont typeface="Wingdings" pitchFamily="2" charset="2"/>
              <a:buChar char="ü"/>
            </a:pPr>
            <a:r>
              <a:rPr lang="de-AT" sz="3600" dirty="0" err="1" smtClean="0">
                <a:solidFill>
                  <a:srgbClr val="32477F"/>
                </a:solidFill>
              </a:rPr>
              <a:t>Civil</a:t>
            </a:r>
            <a:r>
              <a:rPr lang="de-AT" sz="3600" dirty="0" smtClean="0">
                <a:solidFill>
                  <a:srgbClr val="32477F"/>
                </a:solidFill>
              </a:rPr>
              <a:t> </a:t>
            </a:r>
            <a:r>
              <a:rPr lang="de-AT" sz="3600" dirty="0">
                <a:solidFill>
                  <a:srgbClr val="32477F"/>
                </a:solidFill>
              </a:rPr>
              <a:t>Society </a:t>
            </a:r>
            <a:r>
              <a:rPr lang="de-AT" sz="3600" dirty="0" err="1" smtClean="0">
                <a:solidFill>
                  <a:srgbClr val="32477F"/>
                </a:solidFill>
              </a:rPr>
              <a:t>Facility</a:t>
            </a:r>
            <a:endParaRPr lang="en-GB" sz="3600" dirty="0">
              <a:solidFill>
                <a:srgbClr val="32477F"/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Char char="ü"/>
            </a:pPr>
            <a:r>
              <a:rPr lang="en-GB" sz="3600" dirty="0">
                <a:solidFill>
                  <a:srgbClr val="32477F"/>
                </a:solidFill>
              </a:rPr>
              <a:t>2014 </a:t>
            </a:r>
            <a:r>
              <a:rPr lang="en-GB" sz="3600" dirty="0" err="1">
                <a:solidFill>
                  <a:srgbClr val="32477F"/>
                </a:solidFill>
              </a:rPr>
              <a:t>ff</a:t>
            </a:r>
            <a:r>
              <a:rPr lang="en-GB" sz="3600" dirty="0">
                <a:solidFill>
                  <a:srgbClr val="32477F"/>
                </a:solidFill>
              </a:rPr>
              <a:t>: </a:t>
            </a:r>
            <a:endParaRPr lang="en-GB" sz="3600" dirty="0" smtClean="0">
              <a:solidFill>
                <a:srgbClr val="32477F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GB" sz="3600" dirty="0">
                <a:solidFill>
                  <a:srgbClr val="32477F"/>
                </a:solidFill>
              </a:rPr>
              <a:t> </a:t>
            </a:r>
            <a:r>
              <a:rPr lang="en-GB" sz="3600" dirty="0" smtClean="0">
                <a:solidFill>
                  <a:srgbClr val="32477F"/>
                </a:solidFill>
              </a:rPr>
              <a:t>  DEAR </a:t>
            </a:r>
            <a:r>
              <a:rPr lang="en-GB" sz="3600" dirty="0">
                <a:solidFill>
                  <a:srgbClr val="32477F"/>
                </a:solidFill>
              </a:rPr>
              <a:t>EU-funding</a:t>
            </a:r>
          </a:p>
        </p:txBody>
      </p:sp>
      <p:pic>
        <p:nvPicPr>
          <p:cNvPr id="4" name="Grafik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8660" y="4341495"/>
            <a:ext cx="3355340" cy="2516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2022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biLevel thresh="25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>
            <a:normAutofit fontScale="90000"/>
          </a:bodyPr>
          <a:lstStyle/>
          <a:p>
            <a:pPr algn="l"/>
            <a:endParaRPr lang="en-GB" dirty="0"/>
          </a:p>
        </p:txBody>
      </p:sp>
      <p:sp>
        <p:nvSpPr>
          <p:cNvPr id="3" name="Rechteck 2"/>
          <p:cNvSpPr/>
          <p:nvPr/>
        </p:nvSpPr>
        <p:spPr>
          <a:xfrm>
            <a:off x="3783436" y="922789"/>
            <a:ext cx="4903364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GB" sz="2800" b="1" dirty="0" smtClean="0">
                <a:solidFill>
                  <a:srgbClr val="FF9900"/>
                </a:solidFill>
              </a:rPr>
              <a:t>Networking </a:t>
            </a:r>
            <a:r>
              <a:rPr lang="en-GB" sz="2800" b="1" dirty="0">
                <a:solidFill>
                  <a:srgbClr val="FF9900"/>
                </a:solidFill>
              </a:rPr>
              <a:t>makes a difference!</a:t>
            </a:r>
            <a:endParaRPr lang="de-AT" sz="2800" b="1" dirty="0">
              <a:solidFill>
                <a:srgbClr val="FF9900"/>
              </a:solidFill>
            </a:endParaRPr>
          </a:p>
          <a:p>
            <a:pPr>
              <a:buFont typeface="Wingdings" pitchFamily="2" charset="2"/>
              <a:buNone/>
            </a:pPr>
            <a:endParaRPr lang="de-AT" dirty="0"/>
          </a:p>
          <a:p>
            <a:pPr>
              <a:buFont typeface="Wingdings" pitchFamily="2" charset="2"/>
              <a:buNone/>
            </a:pPr>
            <a:r>
              <a:rPr lang="de-AT" dirty="0" err="1"/>
              <a:t>Thank</a:t>
            </a:r>
            <a:r>
              <a:rPr lang="de-AT" dirty="0"/>
              <a:t> </a:t>
            </a:r>
            <a:r>
              <a:rPr lang="de-AT" dirty="0" err="1"/>
              <a:t>you</a:t>
            </a:r>
            <a:r>
              <a:rPr lang="de-AT" dirty="0"/>
              <a:t> for </a:t>
            </a:r>
            <a:r>
              <a:rPr lang="de-AT" dirty="0" err="1"/>
              <a:t>your</a:t>
            </a:r>
            <a:r>
              <a:rPr lang="de-AT" dirty="0"/>
              <a:t> </a:t>
            </a:r>
            <a:r>
              <a:rPr lang="de-AT" dirty="0" err="1"/>
              <a:t>attention</a:t>
            </a:r>
            <a:r>
              <a:rPr lang="de-AT" dirty="0"/>
              <a:t>!</a:t>
            </a:r>
            <a:endParaRPr lang="en-GB" dirty="0"/>
          </a:p>
          <a:p>
            <a:pPr algn="ctr">
              <a:buFont typeface="Wingdings" pitchFamily="2" charset="2"/>
              <a:buNone/>
            </a:pPr>
            <a:endParaRPr lang="en-GB" b="1" dirty="0">
              <a:solidFill>
                <a:srgbClr val="FFCC00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en-GB" b="1" dirty="0">
                <a:solidFill>
                  <a:srgbClr val="CC0000"/>
                </a:solidFill>
                <a:hlinkClick r:id="rId3"/>
              </a:rPr>
              <a:t>www.trialog.or.at</a:t>
            </a:r>
            <a:endParaRPr lang="en-GB" b="1" dirty="0">
              <a:solidFill>
                <a:srgbClr val="CC0000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en-GB" dirty="0">
                <a:solidFill>
                  <a:srgbClr val="990000"/>
                </a:solidFill>
              </a:rPr>
              <a:t>Christine Bedoya </a:t>
            </a:r>
          </a:p>
          <a:p>
            <a:pPr>
              <a:buFont typeface="Wingdings" pitchFamily="2" charset="2"/>
              <a:buNone/>
            </a:pPr>
            <a:r>
              <a:rPr lang="en-GB" dirty="0">
                <a:solidFill>
                  <a:srgbClr val="990000"/>
                </a:solidFill>
              </a:rPr>
              <a:t>c.bedoya@trialog.or.at</a:t>
            </a:r>
          </a:p>
        </p:txBody>
      </p:sp>
      <p:pic>
        <p:nvPicPr>
          <p:cNvPr id="4" name="Grafik 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895" y="3405211"/>
            <a:ext cx="4726940" cy="3151505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1335" y="427838"/>
            <a:ext cx="4362275" cy="2155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4614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2474753"/>
            <a:ext cx="4038600" cy="3651410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GB" b="1" dirty="0">
                <a:solidFill>
                  <a:srgbClr val="FFFF00"/>
                </a:solidFill>
                <a:latin typeface="Arial" charset="0"/>
                <a:cs typeface="Arial" charset="0"/>
              </a:rPr>
              <a:t>TRIALOG V: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GB" b="1" dirty="0">
                <a:solidFill>
                  <a:srgbClr val="FFFF00"/>
                </a:solidFill>
              </a:rPr>
              <a:t>Strengthening CSOs in EU12/AC for active engagement in Global </a:t>
            </a:r>
            <a:r>
              <a:rPr lang="en-GB" b="1" dirty="0" smtClean="0">
                <a:solidFill>
                  <a:srgbClr val="FFFF00"/>
                </a:solidFill>
              </a:rPr>
              <a:t>Development</a:t>
            </a:r>
            <a:endParaRPr lang="en-GB" b="1" dirty="0">
              <a:solidFill>
                <a:srgbClr val="FFFF00"/>
              </a:solidFill>
            </a:endParaRPr>
          </a:p>
        </p:txBody>
      </p:sp>
      <p:pic>
        <p:nvPicPr>
          <p:cNvPr id="5" name="Picture 11" descr="T:\_TRIALOG III - Organisation\Logos\Neues Logo\jpeg\tria_untertl_grau_gros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74638"/>
            <a:ext cx="7848600" cy="2200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rafik 2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1895" y="2634143"/>
            <a:ext cx="4015268" cy="3909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25205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7908" y="274638"/>
            <a:ext cx="6688892" cy="1143000"/>
          </a:xfrm>
        </p:spPr>
        <p:txBody>
          <a:bodyPr/>
          <a:lstStyle/>
          <a:p>
            <a:pPr algn="l"/>
            <a:r>
              <a:rPr lang="de-DE" b="1" dirty="0" smtClean="0">
                <a:solidFill>
                  <a:srgbClr val="32477F"/>
                </a:solidFill>
              </a:rPr>
              <a:t>TRIALOG 2000-2013</a:t>
            </a:r>
            <a:endParaRPr lang="en-US" b="1" dirty="0">
              <a:solidFill>
                <a:srgbClr val="32477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97908" y="1600200"/>
            <a:ext cx="6688891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3600" dirty="0" err="1" smtClean="0">
                <a:solidFill>
                  <a:srgbClr val="32477F"/>
                </a:solidFill>
              </a:rPr>
              <a:t>Trialogue</a:t>
            </a:r>
            <a:r>
              <a:rPr lang="en-GB" sz="3600" dirty="0" smtClean="0">
                <a:solidFill>
                  <a:srgbClr val="32477F"/>
                </a:solidFill>
              </a:rPr>
              <a:t> </a:t>
            </a:r>
            <a:r>
              <a:rPr lang="en-GB" sz="3600" dirty="0">
                <a:solidFill>
                  <a:srgbClr val="32477F"/>
                </a:solidFill>
              </a:rPr>
              <a:t>between</a:t>
            </a:r>
            <a:r>
              <a:rPr lang="en-GB" sz="3600" dirty="0" smtClean="0">
                <a:solidFill>
                  <a:srgbClr val="32477F"/>
                </a:solidFill>
              </a:rPr>
              <a:t>:</a:t>
            </a:r>
          </a:p>
          <a:p>
            <a:pPr marL="0" indent="0">
              <a:buNone/>
            </a:pPr>
            <a:endParaRPr lang="de-AT" sz="3600" dirty="0">
              <a:solidFill>
                <a:srgbClr val="32477F"/>
              </a:solidFill>
            </a:endParaRPr>
          </a:p>
        </p:txBody>
      </p:sp>
      <p:sp>
        <p:nvSpPr>
          <p:cNvPr id="4" name="Oval 8"/>
          <p:cNvSpPr>
            <a:spLocks noChangeArrowheads="1"/>
          </p:cNvSpPr>
          <p:nvPr/>
        </p:nvSpPr>
        <p:spPr bwMode="auto">
          <a:xfrm>
            <a:off x="685800" y="2400300"/>
            <a:ext cx="3094038" cy="19431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de-DE" sz="2800" b="1" dirty="0">
                <a:solidFill>
                  <a:srgbClr val="0000FF"/>
                </a:solidFill>
                <a:latin typeface="Calibri" pitchFamily="34" charset="0"/>
              </a:rPr>
              <a:t>WEST</a:t>
            </a:r>
          </a:p>
          <a:p>
            <a:pPr algn="ctr"/>
            <a:r>
              <a:rPr lang="de-DE" sz="2800" b="1" dirty="0">
                <a:solidFill>
                  <a:srgbClr val="0000FF"/>
                </a:solidFill>
                <a:latin typeface="Calibri" pitchFamily="34" charset="0"/>
              </a:rPr>
              <a:t>EU15</a:t>
            </a:r>
            <a:endParaRPr lang="de-DE" sz="2800" b="1" dirty="0">
              <a:latin typeface="Calibri" pitchFamily="34" charset="0"/>
            </a:endParaRPr>
          </a:p>
          <a:p>
            <a:pPr eaLnBrk="0" hangingPunct="0"/>
            <a:endParaRPr lang="de-DE" sz="2800" dirty="0">
              <a:latin typeface="Arial" charset="0"/>
            </a:endParaRPr>
          </a:p>
        </p:txBody>
      </p:sp>
      <p:sp>
        <p:nvSpPr>
          <p:cNvPr id="5" name="Oval 7"/>
          <p:cNvSpPr>
            <a:spLocks noChangeArrowheads="1"/>
          </p:cNvSpPr>
          <p:nvPr/>
        </p:nvSpPr>
        <p:spPr bwMode="auto">
          <a:xfrm>
            <a:off x="5170488" y="2390775"/>
            <a:ext cx="3168650" cy="19050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de-DE" sz="2800" b="1">
                <a:solidFill>
                  <a:srgbClr val="339966"/>
                </a:solidFill>
                <a:latin typeface="Calibri" pitchFamily="34" charset="0"/>
              </a:rPr>
              <a:t>EAST</a:t>
            </a:r>
          </a:p>
          <a:p>
            <a:pPr algn="ctr"/>
            <a:r>
              <a:rPr lang="de-DE" sz="2800" b="1">
                <a:solidFill>
                  <a:srgbClr val="339966"/>
                </a:solidFill>
                <a:latin typeface="Calibri" pitchFamily="34" charset="0"/>
              </a:rPr>
              <a:t>EU12/AC</a:t>
            </a:r>
          </a:p>
          <a:p>
            <a:pPr eaLnBrk="0" hangingPunct="0"/>
            <a:endParaRPr lang="de-DE" sz="2800">
              <a:latin typeface="Arial" charset="0"/>
            </a:endParaRPr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2592198" y="4295775"/>
            <a:ext cx="4018326" cy="2012745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de-DE" sz="2800" b="1" dirty="0">
                <a:solidFill>
                  <a:srgbClr val="FF6600"/>
                </a:solidFill>
                <a:latin typeface="Calibri" pitchFamily="34" charset="0"/>
              </a:rPr>
              <a:t>SOUTH</a:t>
            </a:r>
          </a:p>
          <a:p>
            <a:pPr algn="ctr"/>
            <a:r>
              <a:rPr lang="de-DE" sz="2800" b="1" dirty="0" err="1">
                <a:solidFill>
                  <a:srgbClr val="FF6600"/>
                </a:solidFill>
                <a:latin typeface="Calibri" pitchFamily="34" charset="0"/>
              </a:rPr>
              <a:t>Developing</a:t>
            </a:r>
            <a:r>
              <a:rPr lang="de-DE" sz="2800" b="1" dirty="0">
                <a:solidFill>
                  <a:srgbClr val="FF6600"/>
                </a:solidFill>
                <a:latin typeface="Calibri" pitchFamily="34" charset="0"/>
              </a:rPr>
              <a:t> Countries</a:t>
            </a:r>
          </a:p>
          <a:p>
            <a:pPr eaLnBrk="0" hangingPunct="0"/>
            <a:endParaRPr lang="de-DE" sz="1800" dirty="0">
              <a:latin typeface="Arial" charset="0"/>
            </a:endParaRPr>
          </a:p>
        </p:txBody>
      </p:sp>
      <p:cxnSp>
        <p:nvCxnSpPr>
          <p:cNvPr id="7" name="Gerade Verbindung 2"/>
          <p:cNvCxnSpPr>
            <a:cxnSpLocks noChangeShapeType="1"/>
          </p:cNvCxnSpPr>
          <p:nvPr/>
        </p:nvCxnSpPr>
        <p:spPr bwMode="auto">
          <a:xfrm>
            <a:off x="5072063" y="3343275"/>
            <a:ext cx="1295400" cy="1905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cxnSp>
      <p:cxnSp>
        <p:nvCxnSpPr>
          <p:cNvPr id="8" name="Gerade Verbindung mit Pfeil 5"/>
          <p:cNvCxnSpPr>
            <a:cxnSpLocks noChangeShapeType="1"/>
            <a:endCxn id="5" idx="2"/>
          </p:cNvCxnSpPr>
          <p:nvPr/>
        </p:nvCxnSpPr>
        <p:spPr bwMode="auto">
          <a:xfrm>
            <a:off x="3946525" y="3343275"/>
            <a:ext cx="1223963" cy="0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cxnSp>
      <p:cxnSp>
        <p:nvCxnSpPr>
          <p:cNvPr id="9" name="Gerade Verbindung mit Pfeil 7"/>
          <p:cNvCxnSpPr>
            <a:cxnSpLocks noChangeShapeType="1"/>
            <a:endCxn id="6" idx="7"/>
          </p:cNvCxnSpPr>
          <p:nvPr/>
        </p:nvCxnSpPr>
        <p:spPr bwMode="auto">
          <a:xfrm>
            <a:off x="5940426" y="4262438"/>
            <a:ext cx="81628" cy="328097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cxnSp>
      <p:cxnSp>
        <p:nvCxnSpPr>
          <p:cNvPr id="10" name="Gerade Verbindung mit Pfeil 9"/>
          <p:cNvCxnSpPr>
            <a:cxnSpLocks noChangeShapeType="1"/>
          </p:cNvCxnSpPr>
          <p:nvPr/>
        </p:nvCxnSpPr>
        <p:spPr bwMode="auto">
          <a:xfrm>
            <a:off x="5840413" y="4343400"/>
            <a:ext cx="914400" cy="914400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cxnSp>
      <p:cxnSp>
        <p:nvCxnSpPr>
          <p:cNvPr id="11" name="Gerade Verbindung mit Pfeil 11"/>
          <p:cNvCxnSpPr>
            <a:cxnSpLocks noChangeShapeType="1"/>
            <a:stCxn id="4" idx="6"/>
            <a:endCxn id="5" idx="2"/>
          </p:cNvCxnSpPr>
          <p:nvPr/>
        </p:nvCxnSpPr>
        <p:spPr bwMode="auto">
          <a:xfrm flipV="1">
            <a:off x="3779838" y="3343275"/>
            <a:ext cx="1390650" cy="28575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cxnSp>
      <p:cxnSp>
        <p:nvCxnSpPr>
          <p:cNvPr id="12" name="Gerade Verbindung mit Pfeil 13"/>
          <p:cNvCxnSpPr>
            <a:cxnSpLocks noChangeShapeType="1"/>
            <a:stCxn id="5" idx="3"/>
          </p:cNvCxnSpPr>
          <p:nvPr/>
        </p:nvCxnSpPr>
        <p:spPr bwMode="auto">
          <a:xfrm flipH="1">
            <a:off x="5437188" y="4017963"/>
            <a:ext cx="198437" cy="325437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cxnSp>
      <p:cxnSp>
        <p:nvCxnSpPr>
          <p:cNvPr id="15" name="Gerade Verbindung 14"/>
          <p:cNvCxnSpPr>
            <a:stCxn id="4" idx="6"/>
            <a:endCxn id="5" idx="2"/>
          </p:cNvCxnSpPr>
          <p:nvPr/>
        </p:nvCxnSpPr>
        <p:spPr>
          <a:xfrm flipV="1">
            <a:off x="3779838" y="3343275"/>
            <a:ext cx="1390650" cy="2857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22"/>
          <p:cNvCxnSpPr>
            <a:stCxn id="5" idx="4"/>
          </p:cNvCxnSpPr>
          <p:nvPr/>
        </p:nvCxnSpPr>
        <p:spPr>
          <a:xfrm flipH="1">
            <a:off x="5840413" y="4295775"/>
            <a:ext cx="914400" cy="22383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24"/>
          <p:cNvCxnSpPr>
            <a:stCxn id="4" idx="4"/>
            <a:endCxn id="6" idx="1"/>
          </p:cNvCxnSpPr>
          <p:nvPr/>
        </p:nvCxnSpPr>
        <p:spPr>
          <a:xfrm>
            <a:off x="2232819" y="4343400"/>
            <a:ext cx="947849" cy="24713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9424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7908" y="274638"/>
            <a:ext cx="6688892" cy="1143000"/>
          </a:xfrm>
        </p:spPr>
        <p:txBody>
          <a:bodyPr/>
          <a:lstStyle/>
          <a:p>
            <a:pPr algn="l"/>
            <a:r>
              <a:rPr lang="de-AT" b="1" dirty="0" smtClean="0">
                <a:solidFill>
                  <a:srgbClr val="32477F"/>
                </a:solidFill>
              </a:rPr>
              <a:t>EU12 Transition </a:t>
            </a:r>
            <a:r>
              <a:rPr lang="de-AT" b="1" dirty="0" err="1" smtClean="0">
                <a:solidFill>
                  <a:srgbClr val="32477F"/>
                </a:solidFill>
              </a:rPr>
              <a:t>experience</a:t>
            </a:r>
            <a:endParaRPr lang="en-US" b="1" dirty="0">
              <a:solidFill>
                <a:srgbClr val="32477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97908" y="1600200"/>
            <a:ext cx="6688891" cy="4525963"/>
          </a:xfrm>
        </p:spPr>
        <p:txBody>
          <a:bodyPr>
            <a:normAutofit/>
          </a:bodyPr>
          <a:lstStyle/>
          <a:p>
            <a:r>
              <a:rPr lang="de-AT" sz="3600" dirty="0" err="1" smtClean="0">
                <a:solidFill>
                  <a:srgbClr val="32477F"/>
                </a:solidFill>
              </a:rPr>
              <a:t>Democratisation</a:t>
            </a:r>
            <a:endParaRPr lang="de-AT" sz="3600" dirty="0" smtClean="0">
              <a:solidFill>
                <a:srgbClr val="32477F"/>
              </a:solidFill>
            </a:endParaRPr>
          </a:p>
          <a:p>
            <a:r>
              <a:rPr lang="de-AT" sz="3600" dirty="0" err="1" smtClean="0">
                <a:solidFill>
                  <a:srgbClr val="32477F"/>
                </a:solidFill>
              </a:rPr>
              <a:t>Creation</a:t>
            </a:r>
            <a:r>
              <a:rPr lang="de-AT" sz="3600" dirty="0" smtClean="0">
                <a:solidFill>
                  <a:srgbClr val="32477F"/>
                </a:solidFill>
              </a:rPr>
              <a:t> </a:t>
            </a:r>
            <a:r>
              <a:rPr lang="de-AT" sz="3600" dirty="0" err="1" smtClean="0">
                <a:solidFill>
                  <a:srgbClr val="32477F"/>
                </a:solidFill>
              </a:rPr>
              <a:t>of</a:t>
            </a:r>
            <a:r>
              <a:rPr lang="de-AT" sz="3600" dirty="0" smtClean="0">
                <a:solidFill>
                  <a:srgbClr val="32477F"/>
                </a:solidFill>
              </a:rPr>
              <a:t> CSOs</a:t>
            </a:r>
          </a:p>
          <a:p>
            <a:r>
              <a:rPr lang="de-AT" sz="3600" dirty="0" err="1" smtClean="0">
                <a:solidFill>
                  <a:srgbClr val="32477F"/>
                </a:solidFill>
              </a:rPr>
              <a:t>Economic</a:t>
            </a:r>
            <a:r>
              <a:rPr lang="de-AT" sz="3600" dirty="0" smtClean="0">
                <a:solidFill>
                  <a:srgbClr val="32477F"/>
                </a:solidFill>
              </a:rPr>
              <a:t> </a:t>
            </a:r>
            <a:r>
              <a:rPr lang="de-AT" sz="3600" dirty="0" err="1" smtClean="0">
                <a:solidFill>
                  <a:srgbClr val="32477F"/>
                </a:solidFill>
              </a:rPr>
              <a:t>transition</a:t>
            </a:r>
            <a:endParaRPr lang="de-AT" sz="3600" dirty="0" smtClean="0">
              <a:solidFill>
                <a:srgbClr val="32477F"/>
              </a:solidFill>
            </a:endParaRPr>
          </a:p>
          <a:p>
            <a:r>
              <a:rPr lang="de-AT" sz="3600" dirty="0" err="1" smtClean="0">
                <a:solidFill>
                  <a:srgbClr val="32477F"/>
                </a:solidFill>
              </a:rPr>
              <a:t>From</a:t>
            </a:r>
            <a:r>
              <a:rPr lang="de-AT" sz="3600" dirty="0" smtClean="0">
                <a:solidFill>
                  <a:srgbClr val="32477F"/>
                </a:solidFill>
              </a:rPr>
              <a:t> </a:t>
            </a:r>
            <a:r>
              <a:rPr lang="de-AT" sz="3600" dirty="0" err="1" smtClean="0">
                <a:solidFill>
                  <a:srgbClr val="32477F"/>
                </a:solidFill>
              </a:rPr>
              <a:t>recipient</a:t>
            </a:r>
            <a:r>
              <a:rPr lang="de-AT" sz="3600" dirty="0" smtClean="0">
                <a:solidFill>
                  <a:srgbClr val="32477F"/>
                </a:solidFill>
              </a:rPr>
              <a:t> </a:t>
            </a:r>
            <a:r>
              <a:rPr lang="de-AT" sz="3600" dirty="0" err="1" smtClean="0">
                <a:solidFill>
                  <a:srgbClr val="32477F"/>
                </a:solidFill>
              </a:rPr>
              <a:t>to</a:t>
            </a:r>
            <a:r>
              <a:rPr lang="de-AT" sz="3600" dirty="0" smtClean="0">
                <a:solidFill>
                  <a:srgbClr val="32477F"/>
                </a:solidFill>
              </a:rPr>
              <a:t> </a:t>
            </a:r>
            <a:r>
              <a:rPr lang="de-AT" sz="3600" dirty="0" err="1" smtClean="0">
                <a:solidFill>
                  <a:srgbClr val="32477F"/>
                </a:solidFill>
              </a:rPr>
              <a:t>donor</a:t>
            </a:r>
            <a:r>
              <a:rPr lang="de-AT" sz="3600" dirty="0" smtClean="0">
                <a:solidFill>
                  <a:srgbClr val="32477F"/>
                </a:solidFill>
              </a:rPr>
              <a:t> </a:t>
            </a:r>
            <a:r>
              <a:rPr lang="de-AT" sz="3600" dirty="0" err="1" smtClean="0">
                <a:solidFill>
                  <a:srgbClr val="32477F"/>
                </a:solidFill>
              </a:rPr>
              <a:t>of</a:t>
            </a:r>
            <a:r>
              <a:rPr lang="de-AT" sz="3600" dirty="0" smtClean="0">
                <a:solidFill>
                  <a:srgbClr val="32477F"/>
                </a:solidFill>
              </a:rPr>
              <a:t> ODA</a:t>
            </a:r>
          </a:p>
          <a:p>
            <a:r>
              <a:rPr lang="en-GB" sz="3600" dirty="0">
                <a:solidFill>
                  <a:srgbClr val="32477F"/>
                </a:solidFill>
              </a:rPr>
              <a:t>From EU neighbour to EU member</a:t>
            </a:r>
          </a:p>
          <a:p>
            <a:endParaRPr lang="en-US" sz="3600" dirty="0">
              <a:solidFill>
                <a:srgbClr val="3247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67862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7908" y="274638"/>
            <a:ext cx="6688892" cy="1143000"/>
          </a:xfrm>
        </p:spPr>
        <p:txBody>
          <a:bodyPr>
            <a:normAutofit/>
          </a:bodyPr>
          <a:lstStyle/>
          <a:p>
            <a:pPr algn="l"/>
            <a:r>
              <a:rPr lang="en-GB" b="1" dirty="0" smtClean="0">
                <a:solidFill>
                  <a:srgbClr val="32477F"/>
                </a:solidFill>
              </a:rPr>
              <a:t>TRIALOG networking events</a:t>
            </a:r>
            <a:endParaRPr lang="en-US" b="1" dirty="0">
              <a:solidFill>
                <a:srgbClr val="32477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97908" y="1600200"/>
            <a:ext cx="6688891" cy="45259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de-AT" dirty="0" smtClean="0"/>
              <a:t>National </a:t>
            </a:r>
            <a:r>
              <a:rPr lang="de-AT" dirty="0" err="1" smtClean="0"/>
              <a:t>Platform</a:t>
            </a:r>
            <a:r>
              <a:rPr lang="de-AT" dirty="0" smtClean="0"/>
              <a:t> </a:t>
            </a:r>
            <a:r>
              <a:rPr lang="de-AT" dirty="0" err="1" smtClean="0"/>
              <a:t>Building</a:t>
            </a:r>
            <a:endParaRPr lang="de-AT" dirty="0" smtClean="0"/>
          </a:p>
          <a:p>
            <a:pPr>
              <a:defRPr/>
            </a:pPr>
            <a:r>
              <a:rPr lang="de-AT" dirty="0" err="1" smtClean="0"/>
              <a:t>Partnership</a:t>
            </a:r>
            <a:r>
              <a:rPr lang="de-AT" dirty="0" smtClean="0"/>
              <a:t> </a:t>
            </a:r>
            <a:r>
              <a:rPr lang="de-AT" dirty="0"/>
              <a:t>Fair</a:t>
            </a:r>
          </a:p>
          <a:p>
            <a:pPr>
              <a:defRPr/>
            </a:pPr>
            <a:r>
              <a:rPr lang="de-AT" dirty="0"/>
              <a:t>Annual </a:t>
            </a:r>
            <a:r>
              <a:rPr lang="de-AT" dirty="0" err="1"/>
              <a:t>Platform</a:t>
            </a:r>
            <a:r>
              <a:rPr lang="de-AT" dirty="0"/>
              <a:t> Exchange</a:t>
            </a:r>
          </a:p>
          <a:p>
            <a:pPr>
              <a:defRPr/>
            </a:pPr>
            <a:r>
              <a:rPr lang="de-AT" dirty="0" err="1"/>
              <a:t>Conferences</a:t>
            </a:r>
            <a:endParaRPr lang="de-AT" dirty="0"/>
          </a:p>
          <a:p>
            <a:pPr>
              <a:defRPr/>
            </a:pPr>
            <a:r>
              <a:rPr lang="de-AT" dirty="0"/>
              <a:t>Study </a:t>
            </a:r>
            <a:r>
              <a:rPr lang="de-AT" dirty="0" smtClean="0"/>
              <a:t>Visits</a:t>
            </a:r>
          </a:p>
          <a:p>
            <a:pPr>
              <a:defRPr/>
            </a:pPr>
            <a:r>
              <a:rPr lang="de-AT" dirty="0" smtClean="0"/>
              <a:t>Int. Training</a:t>
            </a:r>
            <a:endParaRPr lang="de-AT" dirty="0"/>
          </a:p>
        </p:txBody>
      </p:sp>
      <p:pic>
        <p:nvPicPr>
          <p:cNvPr id="4" name="Inhaltsplatzhalt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0" y="3784308"/>
            <a:ext cx="38100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1149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biLevel thresh="25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2438400" y="20097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GB"/>
          </a:p>
        </p:txBody>
      </p:sp>
      <p:grpSp>
        <p:nvGrpSpPr>
          <p:cNvPr id="12291" name="Group 3"/>
          <p:cNvGrpSpPr>
            <a:grpSpLocks/>
          </p:cNvGrpSpPr>
          <p:nvPr/>
        </p:nvGrpSpPr>
        <p:grpSpPr bwMode="auto">
          <a:xfrm>
            <a:off x="3276600" y="4137025"/>
            <a:ext cx="2743200" cy="2187575"/>
            <a:chOff x="3456" y="144"/>
            <a:chExt cx="2064" cy="1417"/>
          </a:xfrm>
        </p:grpSpPr>
        <p:pic>
          <p:nvPicPr>
            <p:cNvPr id="12292" name="gallerix-frame" descr="http://www.civilpeace.eu/sites/default/files/gallerix/albums/1/217/frame/MEPs%20with%20representatives%20of%20the%20campaign's%20organisations-%20Resized.JPG"/>
            <p:cNvPicPr>
              <a:picLocks noChangeAspect="1" noChangeArrowheads="1"/>
            </p:cNvPicPr>
            <p:nvPr/>
          </p:nvPicPr>
          <p:blipFill>
            <a:blip r:embed="rId3" r:link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56" y="144"/>
              <a:ext cx="2064" cy="12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93" name="Text Box 5"/>
            <p:cNvSpPr txBox="1">
              <a:spLocks noChangeArrowheads="1"/>
            </p:cNvSpPr>
            <p:nvPr/>
          </p:nvSpPr>
          <p:spPr bwMode="auto">
            <a:xfrm>
              <a:off x="3456" y="1304"/>
              <a:ext cx="2064" cy="257"/>
            </a:xfrm>
            <a:prstGeom prst="rect">
              <a:avLst/>
            </a:prstGeom>
            <a:solidFill>
              <a:srgbClr val="FFCC00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000">
                  <a:effectLst>
                    <a:outerShdw blurRad="38100" dist="38100" dir="2700000" algn="tl">
                      <a:srgbClr val="FFFFFF"/>
                    </a:outerShdw>
                  </a:effectLst>
                  <a:latin typeface="Corbel" pitchFamily="34" charset="0"/>
                </a:rPr>
                <a:t>Policy and Advocacy</a:t>
              </a:r>
              <a:endParaRPr lang="de-AT" sz="2000">
                <a:effectLst>
                  <a:outerShdw blurRad="38100" dist="38100" dir="2700000" algn="tl">
                    <a:srgbClr val="FFFFFF"/>
                  </a:outerShdw>
                </a:effectLst>
                <a:latin typeface="Corbel" pitchFamily="34" charset="0"/>
              </a:endParaRPr>
            </a:p>
          </p:txBody>
        </p:sp>
      </p:grpSp>
      <p:grpSp>
        <p:nvGrpSpPr>
          <p:cNvPr id="12294" name="Group 6"/>
          <p:cNvGrpSpPr>
            <a:grpSpLocks/>
          </p:cNvGrpSpPr>
          <p:nvPr/>
        </p:nvGrpSpPr>
        <p:grpSpPr bwMode="auto">
          <a:xfrm>
            <a:off x="6629400" y="457200"/>
            <a:ext cx="2057400" cy="2914650"/>
            <a:chOff x="1728" y="432"/>
            <a:chExt cx="1296" cy="1836"/>
          </a:xfrm>
        </p:grpSpPr>
        <p:pic>
          <p:nvPicPr>
            <p:cNvPr id="12295" name="Picture 7" descr="T:\_TRIALOG IV - Photos\PartnershipFAir2010\Photos-day1-PFair\Auswahl-website\IMG_0699.JPG"/>
            <p:cNvPicPr>
              <a:picLocks noChangeAspect="1" noChangeArrowheads="1"/>
            </p:cNvPicPr>
            <p:nvPr/>
          </p:nvPicPr>
          <p:blipFill>
            <a:blip r:embed="rId5">
              <a:lum bright="10000" contrast="-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" y="432"/>
              <a:ext cx="1296" cy="1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296" name="Text Box 8"/>
            <p:cNvSpPr txBox="1">
              <a:spLocks noChangeArrowheads="1"/>
            </p:cNvSpPr>
            <p:nvPr/>
          </p:nvSpPr>
          <p:spPr bwMode="auto">
            <a:xfrm>
              <a:off x="1728" y="1968"/>
              <a:ext cx="1296" cy="300"/>
            </a:xfrm>
            <a:prstGeom prst="rect">
              <a:avLst/>
            </a:prstGeom>
            <a:solidFill>
              <a:srgbClr val="3333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90000"/>
                </a:lnSpc>
                <a:spcBef>
                  <a:spcPct val="20000"/>
                </a:spcBef>
              </a:pPr>
              <a:r>
                <a:rPr lang="en-US" sz="2800">
                  <a:solidFill>
                    <a:srgbClr val="FFCC66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orbel" pitchFamily="34" charset="0"/>
                </a:rPr>
                <a:t>Networking</a:t>
              </a:r>
              <a:endParaRPr lang="de-AT">
                <a:solidFill>
                  <a:srgbClr val="FFCC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rbel" pitchFamily="34" charset="0"/>
              </a:endParaRPr>
            </a:p>
          </p:txBody>
        </p:sp>
      </p:grpSp>
      <p:grpSp>
        <p:nvGrpSpPr>
          <p:cNvPr id="12297" name="Group 9"/>
          <p:cNvGrpSpPr>
            <a:grpSpLocks/>
          </p:cNvGrpSpPr>
          <p:nvPr/>
        </p:nvGrpSpPr>
        <p:grpSpPr bwMode="auto">
          <a:xfrm>
            <a:off x="6477000" y="3733800"/>
            <a:ext cx="2286000" cy="2600325"/>
            <a:chOff x="1776" y="1200"/>
            <a:chExt cx="1824" cy="2075"/>
          </a:xfrm>
        </p:grpSpPr>
        <p:sp>
          <p:nvSpPr>
            <p:cNvPr id="12298" name="Text Box 10"/>
            <p:cNvSpPr txBox="1">
              <a:spLocks noChangeArrowheads="1"/>
            </p:cNvSpPr>
            <p:nvPr/>
          </p:nvSpPr>
          <p:spPr bwMode="auto">
            <a:xfrm>
              <a:off x="1776" y="2544"/>
              <a:ext cx="1824" cy="731"/>
            </a:xfrm>
            <a:prstGeom prst="rect">
              <a:avLst/>
            </a:prstGeom>
            <a:solidFill>
              <a:srgbClr val="8A96B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90000"/>
                </a:lnSpc>
                <a:spcBef>
                  <a:spcPct val="20000"/>
                </a:spcBef>
              </a:pPr>
              <a:r>
                <a:rPr lang="en-US" sz="2000" dirty="0">
                  <a:effectLst>
                    <a:outerShdw blurRad="38100" dist="38100" dir="2700000" algn="tl">
                      <a:srgbClr val="FFFFFF"/>
                    </a:outerShdw>
                  </a:effectLst>
                  <a:latin typeface="Corbel" pitchFamily="34" charset="0"/>
                </a:rPr>
                <a:t>Prepare </a:t>
              </a:r>
              <a:r>
                <a:rPr lang="en-US" sz="2000" dirty="0" smtClean="0">
                  <a:effectLst>
                    <a:outerShdw blurRad="38100" dist="38100" dir="2700000" algn="tl">
                      <a:srgbClr val="FFFFFF"/>
                    </a:outerShdw>
                  </a:effectLst>
                  <a:latin typeface="Corbel" pitchFamily="34" charset="0"/>
                </a:rPr>
                <a:t>Development </a:t>
              </a:r>
              <a:r>
                <a:rPr lang="en-US" sz="2000" dirty="0">
                  <a:effectLst>
                    <a:outerShdw blurRad="38100" dist="38100" dir="2700000" algn="tl">
                      <a:srgbClr val="FFFFFF"/>
                    </a:outerShdw>
                  </a:effectLst>
                  <a:latin typeface="Corbel" pitchFamily="34" charset="0"/>
                </a:rPr>
                <a:t>Workers</a:t>
              </a:r>
              <a:endParaRPr lang="de-AT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Corbel" pitchFamily="34" charset="0"/>
              </a:endParaRPr>
            </a:p>
          </p:txBody>
        </p:sp>
        <p:pic>
          <p:nvPicPr>
            <p:cNvPr id="12299" name="Picture 11" descr="Participants Training for Multipliers 2010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6" y="1200"/>
              <a:ext cx="1824" cy="13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2300" name="Group 12"/>
          <p:cNvGrpSpPr>
            <a:grpSpLocks/>
          </p:cNvGrpSpPr>
          <p:nvPr/>
        </p:nvGrpSpPr>
        <p:grpSpPr bwMode="auto">
          <a:xfrm>
            <a:off x="381000" y="228600"/>
            <a:ext cx="1981200" cy="3282950"/>
            <a:chOff x="2496" y="1344"/>
            <a:chExt cx="1632" cy="3114"/>
          </a:xfrm>
        </p:grpSpPr>
        <p:sp>
          <p:nvSpPr>
            <p:cNvPr id="12301" name="Text Box 13"/>
            <p:cNvSpPr txBox="1">
              <a:spLocks noChangeArrowheads="1"/>
            </p:cNvSpPr>
            <p:nvPr/>
          </p:nvSpPr>
          <p:spPr bwMode="auto">
            <a:xfrm>
              <a:off x="2496" y="3503"/>
              <a:ext cx="1632" cy="955"/>
            </a:xfrm>
            <a:prstGeom prst="rect">
              <a:avLst/>
            </a:prstGeom>
            <a:solidFill>
              <a:srgbClr val="96AA9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000">
                  <a:effectLst>
                    <a:outerShdw blurRad="38100" dist="38100" dir="2700000" algn="tl">
                      <a:srgbClr val="FFFFFF"/>
                    </a:outerShdw>
                  </a:effectLst>
                  <a:latin typeface="Corbel" pitchFamily="34" charset="0"/>
                </a:rPr>
                <a:t>Strengthen Relationship with ‘the South’</a:t>
              </a:r>
              <a:endParaRPr lang="de-AT" sz="2000">
                <a:effectLst>
                  <a:outerShdw blurRad="38100" dist="38100" dir="2700000" algn="tl">
                    <a:srgbClr val="FFFFFF"/>
                  </a:outerShdw>
                </a:effectLst>
                <a:latin typeface="Corbel" pitchFamily="34" charset="0"/>
              </a:endParaRPr>
            </a:p>
          </p:txBody>
        </p:sp>
        <p:pic>
          <p:nvPicPr>
            <p:cNvPr id="12302" name="Picture 14" descr="Picture of the conference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6" y="1344"/>
              <a:ext cx="1632" cy="21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303" name="Rectangle 15"/>
          <p:cNvSpPr>
            <a:spLocks noChangeArrowheads="1"/>
          </p:cNvSpPr>
          <p:nvPr/>
        </p:nvSpPr>
        <p:spPr bwMode="auto">
          <a:xfrm>
            <a:off x="2362200" y="3429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GB"/>
          </a:p>
        </p:txBody>
      </p:sp>
      <p:grpSp>
        <p:nvGrpSpPr>
          <p:cNvPr id="12304" name="Group 16"/>
          <p:cNvGrpSpPr>
            <a:grpSpLocks/>
          </p:cNvGrpSpPr>
          <p:nvPr/>
        </p:nvGrpSpPr>
        <p:grpSpPr bwMode="auto">
          <a:xfrm>
            <a:off x="3657600" y="838200"/>
            <a:ext cx="1981200" cy="2773363"/>
            <a:chOff x="3840" y="0"/>
            <a:chExt cx="1248" cy="1747"/>
          </a:xfrm>
        </p:grpSpPr>
        <p:sp>
          <p:nvSpPr>
            <p:cNvPr id="12305" name="Text Box 17"/>
            <p:cNvSpPr txBox="1">
              <a:spLocks noChangeArrowheads="1"/>
            </p:cNvSpPr>
            <p:nvPr/>
          </p:nvSpPr>
          <p:spPr bwMode="auto">
            <a:xfrm>
              <a:off x="3840" y="1497"/>
              <a:ext cx="1248" cy="250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000">
                  <a:effectLst>
                    <a:outerShdw blurRad="38100" dist="38100" dir="2700000" algn="tl">
                      <a:srgbClr val="FFFFFF"/>
                    </a:outerShdw>
                  </a:effectLst>
                  <a:latin typeface="Corbel" pitchFamily="34" charset="0"/>
                </a:rPr>
                <a:t>Watch Dog</a:t>
              </a:r>
              <a:endParaRPr lang="de-AT" sz="2000">
                <a:effectLst>
                  <a:outerShdw blurRad="38100" dist="38100" dir="2700000" algn="tl">
                    <a:srgbClr val="FFFFFF"/>
                  </a:outerShdw>
                </a:effectLst>
                <a:latin typeface="Corbel" pitchFamily="34" charset="0"/>
              </a:endParaRPr>
            </a:p>
          </p:txBody>
        </p:sp>
        <p:pic>
          <p:nvPicPr>
            <p:cNvPr id="12306" name="Picture 18" descr="http://fors.cz/assets/images/Bannercarre125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0" y="536"/>
              <a:ext cx="1248" cy="1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307" name="Picture 19" descr="http://t3.gstatic.com/images?q=tbn:ANd9GcRObggZ8R-nkYZdYEOSl7t-IttsembMARxg1N7zxiJ13L87hMQikg">
              <a:hlinkClick r:id="rId9"/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2" y="0"/>
              <a:ext cx="864" cy="5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2308" name="Group 20"/>
          <p:cNvGrpSpPr>
            <a:grpSpLocks/>
          </p:cNvGrpSpPr>
          <p:nvPr/>
        </p:nvGrpSpPr>
        <p:grpSpPr bwMode="auto">
          <a:xfrm>
            <a:off x="381000" y="3810000"/>
            <a:ext cx="2514600" cy="2805113"/>
            <a:chOff x="288" y="2736"/>
            <a:chExt cx="1632" cy="1683"/>
          </a:xfrm>
        </p:grpSpPr>
        <p:sp>
          <p:nvSpPr>
            <p:cNvPr id="12309" name="Text Box 21"/>
            <p:cNvSpPr txBox="1">
              <a:spLocks noChangeArrowheads="1"/>
            </p:cNvSpPr>
            <p:nvPr/>
          </p:nvSpPr>
          <p:spPr bwMode="auto">
            <a:xfrm>
              <a:off x="288" y="3936"/>
              <a:ext cx="1632" cy="483"/>
            </a:xfrm>
            <a:prstGeom prst="rect">
              <a:avLst/>
            </a:prstGeom>
            <a:solidFill>
              <a:srgbClr val="F8DBA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90000"/>
                </a:lnSpc>
                <a:spcBef>
                  <a:spcPct val="20000"/>
                </a:spcBef>
              </a:pPr>
              <a:r>
                <a:rPr lang="en-US">
                  <a:effectLst>
                    <a:outerShdw blurRad="38100" dist="38100" dir="2700000" algn="tl">
                      <a:srgbClr val="FFFFFF"/>
                    </a:outerShdw>
                  </a:effectLst>
                  <a:latin typeface="Corbel" pitchFamily="34" charset="0"/>
                </a:rPr>
                <a:t>Information and Support to NGOs</a:t>
              </a:r>
              <a:r>
                <a:rPr lang="en-US" sz="2800"/>
                <a:t> </a:t>
              </a:r>
              <a:endParaRPr lang="de-AT"/>
            </a:p>
          </p:txBody>
        </p:sp>
        <p:pic>
          <p:nvPicPr>
            <p:cNvPr id="12310" name="Picture 22" descr="http://1.bp.blogspot.com/_jyeLtKAd-Yw/SbE23M5lUtI/AAAAAAAAAdM/5kqJdrB7yzQ/s320/IMG_1895.JPG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" y="2736"/>
              <a:ext cx="1632" cy="12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311" name="Oval 23"/>
          <p:cNvSpPr>
            <a:spLocks noChangeArrowheads="1"/>
          </p:cNvSpPr>
          <p:nvPr/>
        </p:nvSpPr>
        <p:spPr bwMode="auto">
          <a:xfrm>
            <a:off x="0" y="76200"/>
            <a:ext cx="762000" cy="685800"/>
          </a:xfrm>
          <a:prstGeom prst="ellipse">
            <a:avLst/>
          </a:pr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2312" name="Oval 24"/>
          <p:cNvSpPr>
            <a:spLocks noChangeArrowheads="1"/>
          </p:cNvSpPr>
          <p:nvPr/>
        </p:nvSpPr>
        <p:spPr bwMode="auto">
          <a:xfrm>
            <a:off x="3200400" y="1295400"/>
            <a:ext cx="762000" cy="6858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2313" name="Oval 25"/>
          <p:cNvSpPr>
            <a:spLocks noChangeArrowheads="1"/>
          </p:cNvSpPr>
          <p:nvPr/>
        </p:nvSpPr>
        <p:spPr bwMode="auto">
          <a:xfrm>
            <a:off x="0" y="3581400"/>
            <a:ext cx="762000" cy="685800"/>
          </a:xfrm>
          <a:prstGeom prst="ellipse">
            <a:avLst/>
          </a:prstGeom>
          <a:solidFill>
            <a:srgbClr val="99FF3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2314" name="Oval 26"/>
          <p:cNvSpPr>
            <a:spLocks noChangeArrowheads="1"/>
          </p:cNvSpPr>
          <p:nvPr/>
        </p:nvSpPr>
        <p:spPr bwMode="auto">
          <a:xfrm>
            <a:off x="3048000" y="3810000"/>
            <a:ext cx="762000" cy="6858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2315" name="Oval 27"/>
          <p:cNvSpPr>
            <a:spLocks noChangeArrowheads="1"/>
          </p:cNvSpPr>
          <p:nvPr/>
        </p:nvSpPr>
        <p:spPr bwMode="auto">
          <a:xfrm>
            <a:off x="6172200" y="3505200"/>
            <a:ext cx="762000" cy="685800"/>
          </a:xfrm>
          <a:prstGeom prst="ellipse">
            <a:avLst/>
          </a:prstGeom>
          <a:solidFill>
            <a:srgbClr val="3366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2316" name="Oval 28"/>
          <p:cNvSpPr>
            <a:spLocks noChangeArrowheads="1"/>
          </p:cNvSpPr>
          <p:nvPr/>
        </p:nvSpPr>
        <p:spPr bwMode="auto">
          <a:xfrm>
            <a:off x="6096000" y="152400"/>
            <a:ext cx="762000" cy="685800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19236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7908" y="274638"/>
            <a:ext cx="6688892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GB" b="1" dirty="0" smtClean="0">
                <a:solidFill>
                  <a:srgbClr val="32477F"/>
                </a:solidFill>
              </a:rPr>
              <a:t>Why Civil Society platforms?</a:t>
            </a:r>
            <a:endParaRPr lang="en-US" b="1" dirty="0">
              <a:solidFill>
                <a:srgbClr val="32477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97908" y="1600200"/>
            <a:ext cx="6688891" cy="4959991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en-GB" dirty="0" smtClean="0">
                <a:solidFill>
                  <a:srgbClr val="32477F"/>
                </a:solidFill>
                <a:latin typeface="Arial Narrow" pitchFamily="34" charset="0"/>
                <a:cs typeface="Arial" charset="0"/>
              </a:rPr>
              <a:t>Promotion of development</a:t>
            </a:r>
            <a:endParaRPr lang="en-GB" dirty="0">
              <a:solidFill>
                <a:srgbClr val="32477F"/>
              </a:solidFill>
              <a:latin typeface="Arial Narrow" pitchFamily="34" charset="0"/>
              <a:cs typeface="Arial" charset="0"/>
            </a:endParaRPr>
          </a:p>
          <a:p>
            <a:pPr>
              <a:buFont typeface="Wingdings" pitchFamily="2" charset="2"/>
              <a:buChar char="Ø"/>
            </a:pPr>
            <a:r>
              <a:rPr lang="en-GB" dirty="0" smtClean="0">
                <a:solidFill>
                  <a:srgbClr val="32477F"/>
                </a:solidFill>
                <a:latin typeface="Arial Narrow" pitchFamily="34" charset="0"/>
                <a:cs typeface="Arial" charset="0"/>
              </a:rPr>
              <a:t>Efficient </a:t>
            </a:r>
            <a:r>
              <a:rPr lang="en-GB" dirty="0">
                <a:solidFill>
                  <a:srgbClr val="32477F"/>
                </a:solidFill>
                <a:latin typeface="Arial Narrow" pitchFamily="34" charset="0"/>
                <a:cs typeface="Arial" charset="0"/>
              </a:rPr>
              <a:t>partner in development</a:t>
            </a:r>
          </a:p>
          <a:p>
            <a:pPr>
              <a:buFont typeface="Wingdings" pitchFamily="2" charset="2"/>
              <a:buChar char="Ø"/>
            </a:pPr>
            <a:r>
              <a:rPr lang="en-GB" dirty="0" smtClean="0">
                <a:solidFill>
                  <a:srgbClr val="32477F"/>
                </a:solidFill>
                <a:latin typeface="Arial Narrow" pitchFamily="34" charset="0"/>
                <a:cs typeface="Arial" charset="0"/>
              </a:rPr>
              <a:t>Information </a:t>
            </a:r>
            <a:r>
              <a:rPr lang="en-GB" dirty="0">
                <a:solidFill>
                  <a:srgbClr val="32477F"/>
                </a:solidFill>
                <a:latin typeface="Arial Narrow" pitchFamily="34" charset="0"/>
                <a:cs typeface="Arial" charset="0"/>
              </a:rPr>
              <a:t>flow, specialisation and </a:t>
            </a:r>
            <a:r>
              <a:rPr lang="en-GB" dirty="0" err="1" smtClean="0">
                <a:solidFill>
                  <a:srgbClr val="32477F"/>
                </a:solidFill>
                <a:latin typeface="Arial Narrow" pitchFamily="34" charset="0"/>
                <a:cs typeface="Arial" charset="0"/>
              </a:rPr>
              <a:t>professionalisation</a:t>
            </a:r>
            <a:endParaRPr lang="en-GB" dirty="0">
              <a:solidFill>
                <a:srgbClr val="32477F"/>
              </a:solidFill>
              <a:latin typeface="Arial Narrow" pitchFamily="34" charset="0"/>
              <a:cs typeface="Arial" charset="0"/>
            </a:endParaRPr>
          </a:p>
          <a:p>
            <a:pPr>
              <a:buFont typeface="Wingdings" pitchFamily="2" charset="2"/>
              <a:buChar char="Ø"/>
            </a:pPr>
            <a:r>
              <a:rPr lang="en-GB" dirty="0" smtClean="0">
                <a:solidFill>
                  <a:srgbClr val="32477F"/>
                </a:solidFill>
                <a:latin typeface="Arial Narrow" pitchFamily="34" charset="0"/>
                <a:cs typeface="Arial" charset="0"/>
              </a:rPr>
              <a:t>Strong </a:t>
            </a:r>
            <a:r>
              <a:rPr lang="en-GB" dirty="0">
                <a:solidFill>
                  <a:srgbClr val="32477F"/>
                </a:solidFill>
                <a:latin typeface="Arial Narrow" pitchFamily="34" charset="0"/>
                <a:cs typeface="Arial" charset="0"/>
              </a:rPr>
              <a:t>and united voice</a:t>
            </a:r>
          </a:p>
          <a:p>
            <a:pPr>
              <a:buFont typeface="Wingdings" pitchFamily="2" charset="2"/>
              <a:buChar char="Ø"/>
            </a:pPr>
            <a:r>
              <a:rPr lang="en-GB" dirty="0" smtClean="0">
                <a:solidFill>
                  <a:srgbClr val="32477F"/>
                </a:solidFill>
                <a:latin typeface="Arial Narrow" pitchFamily="34" charset="0"/>
                <a:cs typeface="Arial" charset="0"/>
              </a:rPr>
              <a:t>Challenge to MFAs </a:t>
            </a:r>
            <a:r>
              <a:rPr lang="en-GB" dirty="0">
                <a:solidFill>
                  <a:srgbClr val="32477F"/>
                </a:solidFill>
                <a:latin typeface="Arial Narrow" pitchFamily="34" charset="0"/>
                <a:cs typeface="Arial" charset="0"/>
              </a:rPr>
              <a:t>and </a:t>
            </a:r>
            <a:endParaRPr lang="en-GB" dirty="0" smtClean="0">
              <a:solidFill>
                <a:srgbClr val="32477F"/>
              </a:solidFill>
              <a:latin typeface="Arial Narrow" pitchFamily="34" charset="0"/>
              <a:cs typeface="Arial" charset="0"/>
            </a:endParaRPr>
          </a:p>
          <a:p>
            <a:pPr marL="0" indent="0">
              <a:buNone/>
            </a:pPr>
            <a:r>
              <a:rPr lang="en-GB" dirty="0">
                <a:solidFill>
                  <a:srgbClr val="32477F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n-GB" dirty="0" smtClean="0">
                <a:solidFill>
                  <a:srgbClr val="32477F"/>
                </a:solidFill>
                <a:latin typeface="Arial Narrow" pitchFamily="34" charset="0"/>
                <a:cs typeface="Arial" charset="0"/>
              </a:rPr>
              <a:t>   agencies</a:t>
            </a:r>
            <a:endParaRPr lang="en-GB" dirty="0">
              <a:solidFill>
                <a:srgbClr val="32477F"/>
              </a:solidFill>
              <a:latin typeface="Arial Narrow" pitchFamily="34" charset="0"/>
              <a:cs typeface="Arial" charset="0"/>
            </a:endParaRPr>
          </a:p>
          <a:p>
            <a:pPr>
              <a:buFont typeface="Wingdings" pitchFamily="2" charset="2"/>
              <a:buChar char="Ø"/>
            </a:pPr>
            <a:r>
              <a:rPr lang="en-GB" dirty="0">
                <a:solidFill>
                  <a:srgbClr val="32477F"/>
                </a:solidFill>
                <a:latin typeface="Arial Narrow" pitchFamily="34" charset="0"/>
                <a:cs typeface="Arial" charset="0"/>
              </a:rPr>
              <a:t>Development policy dialogue with national governments</a:t>
            </a:r>
          </a:p>
          <a:p>
            <a:pPr>
              <a:buFont typeface="Wingdings" pitchFamily="2" charset="2"/>
              <a:buChar char="Ø"/>
            </a:pPr>
            <a:r>
              <a:rPr lang="en-GB" dirty="0">
                <a:solidFill>
                  <a:srgbClr val="32477F"/>
                </a:solidFill>
                <a:latin typeface="Arial Narrow" pitchFamily="34" charset="0"/>
                <a:cs typeface="Arial" charset="0"/>
              </a:rPr>
              <a:t>Active participation at EU and global </a:t>
            </a:r>
            <a:r>
              <a:rPr lang="en-GB" dirty="0" smtClean="0">
                <a:solidFill>
                  <a:srgbClr val="32477F"/>
                </a:solidFill>
                <a:latin typeface="Arial Narrow" pitchFamily="34" charset="0"/>
                <a:cs typeface="Arial" charset="0"/>
              </a:rPr>
              <a:t>level</a:t>
            </a:r>
            <a:r>
              <a:rPr lang="en-GB" dirty="0" smtClean="0">
                <a:solidFill>
                  <a:srgbClr val="32477F"/>
                </a:solidFill>
              </a:rPr>
              <a:t>.</a:t>
            </a:r>
            <a:endParaRPr lang="en-GB" dirty="0">
              <a:solidFill>
                <a:srgbClr val="32477F"/>
              </a:solidFill>
            </a:endParaRPr>
          </a:p>
        </p:txBody>
      </p:sp>
      <p:pic>
        <p:nvPicPr>
          <p:cNvPr id="1027" name="Picture 3" descr="C:\Users\CB\AppData\Local\Microsoft\Windows\Temporary Internet Files\Content.IE5\918AVEAC\MP900430642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0407" y="3038728"/>
            <a:ext cx="3053593" cy="2032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90480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7908" y="274638"/>
            <a:ext cx="6688892" cy="1143000"/>
          </a:xfrm>
        </p:spPr>
        <p:txBody>
          <a:bodyPr>
            <a:normAutofit/>
          </a:bodyPr>
          <a:lstStyle/>
          <a:p>
            <a:pPr algn="l"/>
            <a:r>
              <a:rPr lang="en-GB" b="1" dirty="0" smtClean="0">
                <a:solidFill>
                  <a:srgbClr val="32477F"/>
                </a:solidFill>
              </a:rPr>
              <a:t>Development </a:t>
            </a:r>
            <a:r>
              <a:rPr lang="en-GB" b="1" dirty="0">
                <a:solidFill>
                  <a:srgbClr val="32477F"/>
                </a:solidFill>
              </a:rPr>
              <a:t>NGOs in EU12</a:t>
            </a:r>
            <a:endParaRPr lang="en-US" b="1" dirty="0">
              <a:solidFill>
                <a:srgbClr val="32477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97908" y="1600200"/>
            <a:ext cx="6688891" cy="422176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en-GB" dirty="0" smtClean="0">
                <a:solidFill>
                  <a:srgbClr val="32477F"/>
                </a:solidFill>
              </a:rPr>
              <a:t>12 national platforms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de-AT" dirty="0" smtClean="0">
                <a:solidFill>
                  <a:srgbClr val="32477F"/>
                </a:solidFill>
              </a:rPr>
              <a:t>National </a:t>
            </a:r>
            <a:r>
              <a:rPr lang="de-AT" dirty="0" err="1" smtClean="0">
                <a:solidFill>
                  <a:srgbClr val="32477F"/>
                </a:solidFill>
              </a:rPr>
              <a:t>dialogue</a:t>
            </a:r>
            <a:r>
              <a:rPr lang="de-AT" dirty="0" smtClean="0">
                <a:solidFill>
                  <a:srgbClr val="32477F"/>
                </a:solidFill>
              </a:rPr>
              <a:t> 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en-GB" dirty="0" smtClean="0">
                <a:solidFill>
                  <a:srgbClr val="32477F"/>
                </a:solidFill>
              </a:rPr>
              <a:t>CONCORD </a:t>
            </a:r>
            <a:r>
              <a:rPr lang="en-GB" dirty="0">
                <a:solidFill>
                  <a:srgbClr val="32477F"/>
                </a:solidFill>
              </a:rPr>
              <a:t>member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en-GB" dirty="0">
                <a:solidFill>
                  <a:srgbClr val="32477F"/>
                </a:solidFill>
              </a:rPr>
              <a:t>All NMS + Croatia, Macedonia and Montenegro participate in CONCORD WGs (CC in EPAN</a:t>
            </a:r>
            <a:r>
              <a:rPr lang="en-GB" dirty="0" smtClean="0">
                <a:solidFill>
                  <a:srgbClr val="32477F"/>
                </a:solidFill>
              </a:rPr>
              <a:t>)</a:t>
            </a:r>
            <a:endParaRPr lang="en-GB" dirty="0">
              <a:solidFill>
                <a:srgbClr val="32477F"/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en-GB" dirty="0" smtClean="0">
                <a:solidFill>
                  <a:srgbClr val="32477F"/>
                </a:solidFill>
              </a:rPr>
              <a:t>EC </a:t>
            </a:r>
            <a:r>
              <a:rPr lang="en-GB" dirty="0">
                <a:solidFill>
                  <a:srgbClr val="32477F"/>
                </a:solidFill>
              </a:rPr>
              <a:t>funding for </a:t>
            </a:r>
            <a:endParaRPr lang="en-GB" dirty="0" smtClean="0">
              <a:solidFill>
                <a:srgbClr val="32477F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GB" dirty="0">
                <a:solidFill>
                  <a:srgbClr val="32477F"/>
                </a:solidFill>
              </a:rPr>
              <a:t> </a:t>
            </a:r>
            <a:r>
              <a:rPr lang="en-GB" dirty="0" smtClean="0">
                <a:solidFill>
                  <a:srgbClr val="32477F"/>
                </a:solidFill>
              </a:rPr>
              <a:t>   DEAR </a:t>
            </a:r>
            <a:r>
              <a:rPr lang="en-GB" dirty="0">
                <a:solidFill>
                  <a:srgbClr val="32477F"/>
                </a:solidFill>
              </a:rPr>
              <a:t>and </a:t>
            </a:r>
            <a:endParaRPr lang="en-GB" dirty="0" smtClean="0">
              <a:solidFill>
                <a:srgbClr val="32477F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GB" dirty="0">
                <a:solidFill>
                  <a:srgbClr val="32477F"/>
                </a:solidFill>
              </a:rPr>
              <a:t> </a:t>
            </a:r>
            <a:r>
              <a:rPr lang="en-GB" dirty="0" smtClean="0">
                <a:solidFill>
                  <a:srgbClr val="32477F"/>
                </a:solidFill>
              </a:rPr>
              <a:t>   </a:t>
            </a:r>
            <a:r>
              <a:rPr lang="en-GB" dirty="0" err="1" smtClean="0">
                <a:solidFill>
                  <a:srgbClr val="32477F"/>
                </a:solidFill>
              </a:rPr>
              <a:t>Dev.Coop</a:t>
            </a:r>
            <a:r>
              <a:rPr lang="en-GB" dirty="0">
                <a:solidFill>
                  <a:srgbClr val="32477F"/>
                </a:solidFill>
              </a:rPr>
              <a:t>.</a:t>
            </a:r>
          </a:p>
        </p:txBody>
      </p:sp>
      <p:pic>
        <p:nvPicPr>
          <p:cNvPr id="4" name="Grafik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7259" y="4087995"/>
            <a:ext cx="3484880" cy="2322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8068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7908" y="274638"/>
            <a:ext cx="6688892" cy="1143000"/>
          </a:xfrm>
        </p:spPr>
        <p:txBody>
          <a:bodyPr>
            <a:normAutofit/>
          </a:bodyPr>
          <a:lstStyle/>
          <a:p>
            <a:pPr algn="l"/>
            <a:r>
              <a:rPr lang="en-GB" b="1" dirty="0" smtClean="0">
                <a:solidFill>
                  <a:srgbClr val="32477F"/>
                </a:solidFill>
              </a:rPr>
              <a:t>Challenges </a:t>
            </a:r>
            <a:r>
              <a:rPr lang="en-GB" b="1" dirty="0">
                <a:solidFill>
                  <a:srgbClr val="32477F"/>
                </a:solidFill>
              </a:rPr>
              <a:t>EU12 </a:t>
            </a:r>
            <a:r>
              <a:rPr lang="en-GB" b="1" dirty="0" smtClean="0">
                <a:solidFill>
                  <a:srgbClr val="32477F"/>
                </a:solidFill>
              </a:rPr>
              <a:t>platforms</a:t>
            </a:r>
            <a:endParaRPr lang="en-US" b="1" dirty="0">
              <a:solidFill>
                <a:srgbClr val="32477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97908" y="1600200"/>
            <a:ext cx="6688891" cy="4943213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en-GB" sz="3600" dirty="0">
                <a:solidFill>
                  <a:srgbClr val="32477F"/>
                </a:solidFill>
              </a:rPr>
              <a:t>Financial and organisational </a:t>
            </a:r>
            <a:r>
              <a:rPr lang="en-GB" sz="3600" dirty="0" smtClean="0">
                <a:solidFill>
                  <a:srgbClr val="32477F"/>
                </a:solidFill>
              </a:rPr>
              <a:t>sustainability </a:t>
            </a:r>
            <a:endParaRPr lang="en-GB" sz="3600" dirty="0">
              <a:solidFill>
                <a:srgbClr val="32477F"/>
              </a:solidFill>
            </a:endParaRPr>
          </a:p>
          <a:p>
            <a:pPr>
              <a:lnSpc>
                <a:spcPct val="90000"/>
              </a:lnSpc>
            </a:pPr>
            <a:r>
              <a:rPr lang="en-GB" sz="3600" dirty="0">
                <a:solidFill>
                  <a:srgbClr val="32477F"/>
                </a:solidFill>
              </a:rPr>
              <a:t>Long-term strategy</a:t>
            </a:r>
          </a:p>
          <a:p>
            <a:pPr>
              <a:lnSpc>
                <a:spcPct val="90000"/>
              </a:lnSpc>
            </a:pPr>
            <a:r>
              <a:rPr lang="en-GB" sz="3600" dirty="0">
                <a:solidFill>
                  <a:srgbClr val="32477F"/>
                </a:solidFill>
              </a:rPr>
              <a:t>Cooperation with MFA and </a:t>
            </a:r>
            <a:r>
              <a:rPr lang="en-GB" sz="3600" dirty="0" err="1">
                <a:solidFill>
                  <a:srgbClr val="32477F"/>
                </a:solidFill>
              </a:rPr>
              <a:t>MoE</a:t>
            </a:r>
            <a:r>
              <a:rPr lang="en-GB" sz="3600" dirty="0">
                <a:solidFill>
                  <a:srgbClr val="32477F"/>
                </a:solidFill>
              </a:rPr>
              <a:t> </a:t>
            </a:r>
            <a:endParaRPr lang="en-GB" sz="3600" dirty="0" smtClean="0">
              <a:solidFill>
                <a:srgbClr val="32477F"/>
              </a:solidFill>
            </a:endParaRPr>
          </a:p>
          <a:p>
            <a:pPr>
              <a:lnSpc>
                <a:spcPct val="90000"/>
              </a:lnSpc>
            </a:pPr>
            <a:r>
              <a:rPr lang="en-GB" sz="3600" dirty="0" smtClean="0">
                <a:solidFill>
                  <a:srgbClr val="32477F"/>
                </a:solidFill>
              </a:rPr>
              <a:t>Policy </a:t>
            </a:r>
            <a:r>
              <a:rPr lang="en-GB" sz="3600" dirty="0">
                <a:solidFill>
                  <a:srgbClr val="32477F"/>
                </a:solidFill>
              </a:rPr>
              <a:t>and advocacy participation on national, European and global level (</a:t>
            </a:r>
            <a:r>
              <a:rPr lang="en-GB" sz="3600" dirty="0" smtClean="0">
                <a:solidFill>
                  <a:srgbClr val="32477F"/>
                </a:solidFill>
              </a:rPr>
              <a:t>MDGs &amp; Beyond2015, </a:t>
            </a:r>
            <a:r>
              <a:rPr lang="en-GB" sz="3600" dirty="0">
                <a:solidFill>
                  <a:srgbClr val="32477F"/>
                </a:solidFill>
              </a:rPr>
              <a:t>Development Effectiveness, </a:t>
            </a:r>
            <a:r>
              <a:rPr lang="en-GB" sz="3600" dirty="0" smtClean="0">
                <a:solidFill>
                  <a:srgbClr val="32477F"/>
                </a:solidFill>
              </a:rPr>
              <a:t>PCD …)</a:t>
            </a:r>
            <a:endParaRPr lang="en-GB" sz="3600" dirty="0">
              <a:solidFill>
                <a:srgbClr val="32477F"/>
              </a:solidFill>
            </a:endParaRPr>
          </a:p>
          <a:p>
            <a:pPr>
              <a:lnSpc>
                <a:spcPct val="90000"/>
              </a:lnSpc>
            </a:pPr>
            <a:r>
              <a:rPr lang="en-GB" sz="3600" dirty="0">
                <a:solidFill>
                  <a:srgbClr val="FF6600"/>
                </a:solidFill>
              </a:rPr>
              <a:t>Enabling environment </a:t>
            </a:r>
            <a:endParaRPr lang="en-GB" sz="3600" dirty="0" smtClean="0">
              <a:solidFill>
                <a:srgbClr val="FF6600"/>
              </a:solidFill>
            </a:endParaRPr>
          </a:p>
          <a:p>
            <a:pPr>
              <a:lnSpc>
                <a:spcPct val="90000"/>
              </a:lnSpc>
            </a:pPr>
            <a:r>
              <a:rPr lang="de-AT" sz="3600" dirty="0" err="1" smtClean="0">
                <a:solidFill>
                  <a:srgbClr val="FF6600"/>
                </a:solidFill>
              </a:rPr>
              <a:t>Effects</a:t>
            </a:r>
            <a:r>
              <a:rPr lang="de-AT" sz="3600" dirty="0" smtClean="0">
                <a:solidFill>
                  <a:srgbClr val="FF6600"/>
                </a:solidFill>
              </a:rPr>
              <a:t> </a:t>
            </a:r>
            <a:r>
              <a:rPr lang="de-AT" sz="3600" dirty="0" err="1" smtClean="0">
                <a:solidFill>
                  <a:srgbClr val="FF6600"/>
                </a:solidFill>
              </a:rPr>
              <a:t>of</a:t>
            </a:r>
            <a:r>
              <a:rPr lang="de-AT" sz="3600" dirty="0" smtClean="0">
                <a:solidFill>
                  <a:srgbClr val="FF6600"/>
                </a:solidFill>
              </a:rPr>
              <a:t> </a:t>
            </a:r>
            <a:r>
              <a:rPr lang="de-AT" sz="3600" dirty="0" err="1" smtClean="0">
                <a:solidFill>
                  <a:srgbClr val="FF6600"/>
                </a:solidFill>
              </a:rPr>
              <a:t>financial</a:t>
            </a:r>
            <a:r>
              <a:rPr lang="de-AT" sz="3600" dirty="0" smtClean="0">
                <a:solidFill>
                  <a:srgbClr val="FF6600"/>
                </a:solidFill>
              </a:rPr>
              <a:t> </a:t>
            </a:r>
            <a:r>
              <a:rPr lang="de-AT" sz="3600" dirty="0" err="1" smtClean="0">
                <a:solidFill>
                  <a:srgbClr val="FF6600"/>
                </a:solidFill>
              </a:rPr>
              <a:t>crisis</a:t>
            </a:r>
            <a:r>
              <a:rPr lang="de-AT" sz="3600" dirty="0" smtClean="0">
                <a:solidFill>
                  <a:srgbClr val="FF6600"/>
                </a:solidFill>
              </a:rPr>
              <a:t> – ODA </a:t>
            </a:r>
            <a:r>
              <a:rPr lang="de-AT" sz="3600" dirty="0" err="1" smtClean="0">
                <a:solidFill>
                  <a:srgbClr val="FF6600"/>
                </a:solidFill>
              </a:rPr>
              <a:t>cuts</a:t>
            </a:r>
            <a:endParaRPr lang="en-GB" sz="3600" dirty="0">
              <a:solidFill>
                <a:srgbClr val="FF6600"/>
              </a:solidFill>
            </a:endParaRPr>
          </a:p>
        </p:txBody>
      </p:sp>
      <p:pic>
        <p:nvPicPr>
          <p:cNvPr id="2051" name="Picture 3" descr="C:\Users\CB\AppData\Local\Microsoft\Windows\Temporary Internet Files\Content.IE5\3HIZ93O7\MP900423675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6810" y="1147194"/>
            <a:ext cx="1837189" cy="1837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06644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300</Words>
  <Application>Microsoft Macintosh PowerPoint</Application>
  <PresentationFormat>On-screen Show (4:3)</PresentationFormat>
  <Paragraphs>71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Linking EU and WB/T through Development Cooperation: the Experience of TRIALOG Christine Bedoya</vt:lpstr>
      <vt:lpstr>PowerPoint Presentation</vt:lpstr>
      <vt:lpstr>TRIALOG 2000-2013</vt:lpstr>
      <vt:lpstr>EU12 Transition experience</vt:lpstr>
      <vt:lpstr>TRIALOG networking events</vt:lpstr>
      <vt:lpstr>PowerPoint Presentation</vt:lpstr>
      <vt:lpstr>Why Civil Society platforms?</vt:lpstr>
      <vt:lpstr>Development NGOs in EU12</vt:lpstr>
      <vt:lpstr>Challenges EU12 platforms</vt:lpstr>
      <vt:lpstr>Opportunities for WB/T</vt:lpstr>
      <vt:lpstr>PowerPoint Presentation</vt:lpstr>
    </vt:vector>
  </TitlesOfParts>
  <Company>Internet Institute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Click to add title</dc:title>
  <dc:creator>Natalija Gojkovic</dc:creator>
  <cp:lastModifiedBy>Aida Bagic</cp:lastModifiedBy>
  <cp:revision>23</cp:revision>
  <dcterms:created xsi:type="dcterms:W3CDTF">2013-04-08T14:50:11Z</dcterms:created>
  <dcterms:modified xsi:type="dcterms:W3CDTF">2013-04-12T05:25:20Z</dcterms:modified>
</cp:coreProperties>
</file>