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2477F"/>
    <a:srgbClr val="F9DC0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74" d="100"/>
          <a:sy n="74" d="100"/>
        </p:scale>
        <p:origin x="-199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esProps" Target="presProps.xml"/><Relationship Id="rId21" Type="http://schemas.openxmlformats.org/officeDocument/2006/relationships/viewProps" Target="viewProps.xml"/><Relationship Id="rId22" Type="http://schemas.openxmlformats.org/officeDocument/2006/relationships/theme" Target="theme/theme1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ta-IN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ta-IN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F7E250-56AC-F34B-87A7-DCF65B03C3BA}" type="datetimeFigureOut">
              <a:rPr lang="en-US" smtClean="0"/>
              <a:t>08/04/2013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5EFCEC-29E6-E543-AE9E-F92E9A09CC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27769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a-IN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a-IN" smtClean="0"/>
              <a:t>Click to edit Master text styles</a:t>
            </a:r>
          </a:p>
          <a:p>
            <a:pPr lvl="1"/>
            <a:r>
              <a:rPr lang="ta-IN" smtClean="0"/>
              <a:t>Second level</a:t>
            </a:r>
          </a:p>
          <a:p>
            <a:pPr lvl="2"/>
            <a:r>
              <a:rPr lang="ta-IN" smtClean="0"/>
              <a:t>Third level</a:t>
            </a:r>
          </a:p>
          <a:p>
            <a:pPr lvl="3"/>
            <a:r>
              <a:rPr lang="ta-IN" smtClean="0"/>
              <a:t>Fourth level</a:t>
            </a:r>
          </a:p>
          <a:p>
            <a:pPr lvl="4"/>
            <a:r>
              <a:rPr lang="ta-IN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F7E250-56AC-F34B-87A7-DCF65B03C3BA}" type="datetimeFigureOut">
              <a:rPr lang="en-US" smtClean="0"/>
              <a:t>08/04/2013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5EFCEC-29E6-E543-AE9E-F92E9A09CC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32973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ta-IN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ta-IN" smtClean="0"/>
              <a:t>Click to edit Master text styles</a:t>
            </a:r>
          </a:p>
          <a:p>
            <a:pPr lvl="1"/>
            <a:r>
              <a:rPr lang="ta-IN" smtClean="0"/>
              <a:t>Second level</a:t>
            </a:r>
          </a:p>
          <a:p>
            <a:pPr lvl="2"/>
            <a:r>
              <a:rPr lang="ta-IN" smtClean="0"/>
              <a:t>Third level</a:t>
            </a:r>
          </a:p>
          <a:p>
            <a:pPr lvl="3"/>
            <a:r>
              <a:rPr lang="ta-IN" smtClean="0"/>
              <a:t>Fourth level</a:t>
            </a:r>
          </a:p>
          <a:p>
            <a:pPr lvl="4"/>
            <a:r>
              <a:rPr lang="ta-IN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F7E250-56AC-F34B-87A7-DCF65B03C3BA}" type="datetimeFigureOut">
              <a:rPr lang="en-US" smtClean="0"/>
              <a:t>08/04/2013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5EFCEC-29E6-E543-AE9E-F92E9A09CC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75780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a-IN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a-IN" smtClean="0"/>
              <a:t>Click to edit Master text styles</a:t>
            </a:r>
          </a:p>
          <a:p>
            <a:pPr lvl="1"/>
            <a:r>
              <a:rPr lang="ta-IN" smtClean="0"/>
              <a:t>Second level</a:t>
            </a:r>
          </a:p>
          <a:p>
            <a:pPr lvl="2"/>
            <a:r>
              <a:rPr lang="ta-IN" smtClean="0"/>
              <a:t>Third level</a:t>
            </a:r>
          </a:p>
          <a:p>
            <a:pPr lvl="3"/>
            <a:r>
              <a:rPr lang="ta-IN" smtClean="0"/>
              <a:t>Fourth level</a:t>
            </a:r>
          </a:p>
          <a:p>
            <a:pPr lvl="4"/>
            <a:r>
              <a:rPr lang="ta-IN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F7E250-56AC-F34B-87A7-DCF65B03C3BA}" type="datetimeFigureOut">
              <a:rPr lang="en-US" smtClean="0"/>
              <a:t>08/04/2013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5EFCEC-29E6-E543-AE9E-F92E9A09CC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50463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ta-IN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a-IN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F7E250-56AC-F34B-87A7-DCF65B03C3BA}" type="datetimeFigureOut">
              <a:rPr lang="en-US" smtClean="0"/>
              <a:t>08/04/2013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5EFCEC-29E6-E543-AE9E-F92E9A09CC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45428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a-IN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a-IN" smtClean="0"/>
              <a:t>Click to edit Master text styles</a:t>
            </a:r>
          </a:p>
          <a:p>
            <a:pPr lvl="1"/>
            <a:r>
              <a:rPr lang="ta-IN" smtClean="0"/>
              <a:t>Second level</a:t>
            </a:r>
          </a:p>
          <a:p>
            <a:pPr lvl="2"/>
            <a:r>
              <a:rPr lang="ta-IN" smtClean="0"/>
              <a:t>Third level</a:t>
            </a:r>
          </a:p>
          <a:p>
            <a:pPr lvl="3"/>
            <a:r>
              <a:rPr lang="ta-IN" smtClean="0"/>
              <a:t>Fourth level</a:t>
            </a:r>
          </a:p>
          <a:p>
            <a:pPr lvl="4"/>
            <a:r>
              <a:rPr lang="ta-IN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a-IN" smtClean="0"/>
              <a:t>Click to edit Master text styles</a:t>
            </a:r>
          </a:p>
          <a:p>
            <a:pPr lvl="1"/>
            <a:r>
              <a:rPr lang="ta-IN" smtClean="0"/>
              <a:t>Second level</a:t>
            </a:r>
          </a:p>
          <a:p>
            <a:pPr lvl="2"/>
            <a:r>
              <a:rPr lang="ta-IN" smtClean="0"/>
              <a:t>Third level</a:t>
            </a:r>
          </a:p>
          <a:p>
            <a:pPr lvl="3"/>
            <a:r>
              <a:rPr lang="ta-IN" smtClean="0"/>
              <a:t>Fourth level</a:t>
            </a:r>
          </a:p>
          <a:p>
            <a:pPr lvl="4"/>
            <a:r>
              <a:rPr lang="ta-IN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F7E250-56AC-F34B-87A7-DCF65B03C3BA}" type="datetimeFigureOut">
              <a:rPr lang="en-US" smtClean="0"/>
              <a:t>08/04/2013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5EFCEC-29E6-E543-AE9E-F92E9A09CC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68692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ta-IN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a-IN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a-IN" smtClean="0"/>
              <a:t>Click to edit Master text styles</a:t>
            </a:r>
          </a:p>
          <a:p>
            <a:pPr lvl="1"/>
            <a:r>
              <a:rPr lang="ta-IN" smtClean="0"/>
              <a:t>Second level</a:t>
            </a:r>
          </a:p>
          <a:p>
            <a:pPr lvl="2"/>
            <a:r>
              <a:rPr lang="ta-IN" smtClean="0"/>
              <a:t>Third level</a:t>
            </a:r>
          </a:p>
          <a:p>
            <a:pPr lvl="3"/>
            <a:r>
              <a:rPr lang="ta-IN" smtClean="0"/>
              <a:t>Fourth level</a:t>
            </a:r>
          </a:p>
          <a:p>
            <a:pPr lvl="4"/>
            <a:r>
              <a:rPr lang="ta-IN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a-IN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a-IN" smtClean="0"/>
              <a:t>Click to edit Master text styles</a:t>
            </a:r>
          </a:p>
          <a:p>
            <a:pPr lvl="1"/>
            <a:r>
              <a:rPr lang="ta-IN" smtClean="0"/>
              <a:t>Second level</a:t>
            </a:r>
          </a:p>
          <a:p>
            <a:pPr lvl="2"/>
            <a:r>
              <a:rPr lang="ta-IN" smtClean="0"/>
              <a:t>Third level</a:t>
            </a:r>
          </a:p>
          <a:p>
            <a:pPr lvl="3"/>
            <a:r>
              <a:rPr lang="ta-IN" smtClean="0"/>
              <a:t>Fourth level</a:t>
            </a:r>
          </a:p>
          <a:p>
            <a:pPr lvl="4"/>
            <a:r>
              <a:rPr lang="ta-IN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F7E250-56AC-F34B-87A7-DCF65B03C3BA}" type="datetimeFigureOut">
              <a:rPr lang="en-US" smtClean="0"/>
              <a:t>08/04/2013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5EFCEC-29E6-E543-AE9E-F92E9A09CC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12535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a-IN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F7E250-56AC-F34B-87A7-DCF65B03C3BA}" type="datetimeFigureOut">
              <a:rPr lang="en-US" smtClean="0"/>
              <a:t>08/04/2013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5EFCEC-29E6-E543-AE9E-F92E9A09CC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2480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F7E250-56AC-F34B-87A7-DCF65B03C3BA}" type="datetimeFigureOut">
              <a:rPr lang="en-US" smtClean="0"/>
              <a:t>08/04/2013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5EFCEC-29E6-E543-AE9E-F92E9A09CC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33277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a-IN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a-IN" smtClean="0"/>
              <a:t>Click to edit Master text styles</a:t>
            </a:r>
          </a:p>
          <a:p>
            <a:pPr lvl="1"/>
            <a:r>
              <a:rPr lang="ta-IN" smtClean="0"/>
              <a:t>Second level</a:t>
            </a:r>
          </a:p>
          <a:p>
            <a:pPr lvl="2"/>
            <a:r>
              <a:rPr lang="ta-IN" smtClean="0"/>
              <a:t>Third level</a:t>
            </a:r>
          </a:p>
          <a:p>
            <a:pPr lvl="3"/>
            <a:r>
              <a:rPr lang="ta-IN" smtClean="0"/>
              <a:t>Fourth level</a:t>
            </a:r>
          </a:p>
          <a:p>
            <a:pPr lvl="4"/>
            <a:r>
              <a:rPr lang="ta-IN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a-IN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F7E250-56AC-F34B-87A7-DCF65B03C3BA}" type="datetimeFigureOut">
              <a:rPr lang="en-US" smtClean="0"/>
              <a:t>08/04/2013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5EFCEC-29E6-E543-AE9E-F92E9A09CC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50481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a-IN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a-IN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F7E250-56AC-F34B-87A7-DCF65B03C3BA}" type="datetimeFigureOut">
              <a:rPr lang="en-US" smtClean="0"/>
              <a:t>08/04/2013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5EFCEC-29E6-E543-AE9E-F92E9A09CC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09183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a-IN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a-IN" smtClean="0"/>
              <a:t>Click to edit Master text styles</a:t>
            </a:r>
          </a:p>
          <a:p>
            <a:pPr lvl="1"/>
            <a:r>
              <a:rPr lang="ta-IN" smtClean="0"/>
              <a:t>Second level</a:t>
            </a:r>
          </a:p>
          <a:p>
            <a:pPr lvl="2"/>
            <a:r>
              <a:rPr lang="ta-IN" smtClean="0"/>
              <a:t>Third level</a:t>
            </a:r>
          </a:p>
          <a:p>
            <a:pPr lvl="3"/>
            <a:r>
              <a:rPr lang="ta-IN" smtClean="0"/>
              <a:t>Fourth level</a:t>
            </a:r>
          </a:p>
          <a:p>
            <a:pPr lvl="4"/>
            <a:r>
              <a:rPr lang="ta-IN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F7E250-56AC-F34B-87A7-DCF65B03C3BA}" type="datetimeFigureOut">
              <a:rPr lang="en-US" smtClean="0"/>
              <a:t>08/04/2013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5EFCEC-29E6-E543-AE9E-F92E9A09CC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58664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mailto:isircar@essex.ac.uk" TargetMode="External"/><Relationship Id="rId3" Type="http://schemas.openxmlformats.org/officeDocument/2006/relationships/hyperlink" Target="mailto:a.fagan@qmul.ac.uk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908244"/>
            <a:ext cx="7772400" cy="1470025"/>
          </a:xfrm>
        </p:spPr>
        <p:txBody>
          <a:bodyPr>
            <a:normAutofit/>
          </a:bodyPr>
          <a:lstStyle/>
          <a:p>
            <a:r>
              <a:rPr lang="en-US" sz="2800" b="1" dirty="0">
                <a:solidFill>
                  <a:srgbClr val="F9DC06"/>
                </a:solidFill>
              </a:rPr>
              <a:t>Groundhog Day or </a:t>
            </a:r>
            <a:r>
              <a:rPr lang="en-US" sz="2800" b="1" dirty="0" err="1">
                <a:solidFill>
                  <a:srgbClr val="F9DC06"/>
                </a:solidFill>
              </a:rPr>
              <a:t>Judgement</a:t>
            </a:r>
            <a:r>
              <a:rPr lang="en-US" sz="2800" b="1" dirty="0">
                <a:solidFill>
                  <a:srgbClr val="F9DC06"/>
                </a:solidFill>
              </a:rPr>
              <a:t> Day?: Donor-driven civil society development in the Western Balkans</a:t>
            </a:r>
            <a:endParaRPr lang="en-US" sz="2800" b="1" dirty="0">
              <a:solidFill>
                <a:srgbClr val="F9DC06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85207" y="4137979"/>
            <a:ext cx="8305591" cy="588345"/>
          </a:xfrm>
        </p:spPr>
        <p:txBody>
          <a:bodyPr>
            <a:normAutofit/>
          </a:bodyPr>
          <a:lstStyle/>
          <a:p>
            <a:r>
              <a:rPr lang="ta-IN" sz="2400" dirty="0" smtClean="0">
                <a:solidFill>
                  <a:schemeClr val="bg1"/>
                </a:solidFill>
              </a:rPr>
              <a:t>Zagreb, Hotel Westin </a:t>
            </a:r>
            <a:r>
              <a:rPr lang="en-US" sz="2400" dirty="0" smtClean="0">
                <a:solidFill>
                  <a:schemeClr val="bg1"/>
                </a:solidFill>
              </a:rPr>
              <a:t>|</a:t>
            </a:r>
            <a:r>
              <a:rPr lang="ta-IN" sz="2400" dirty="0" smtClean="0">
                <a:solidFill>
                  <a:schemeClr val="bg1"/>
                </a:solidFill>
              </a:rPr>
              <a:t> 17-19 April 2013</a:t>
            </a:r>
            <a:endParaRPr lang="en-US" sz="2400" dirty="0">
              <a:solidFill>
                <a:schemeClr val="bg1"/>
              </a:solidFill>
            </a:endParaRPr>
          </a:p>
        </p:txBody>
      </p:sp>
      <p:pic>
        <p:nvPicPr>
          <p:cNvPr id="7" name="Picture 6" descr="logo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5212" y="171227"/>
            <a:ext cx="1850771" cy="2476500"/>
          </a:xfrm>
          <a:prstGeom prst="rect">
            <a:avLst/>
          </a:prstGeom>
        </p:spPr>
      </p:pic>
      <p:pic>
        <p:nvPicPr>
          <p:cNvPr id="8" name="Picture 7" descr="organizatori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7972" y="5994503"/>
            <a:ext cx="2643124" cy="5867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41895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7908" y="274638"/>
            <a:ext cx="6688892" cy="1143000"/>
          </a:xfrm>
        </p:spPr>
        <p:txBody>
          <a:bodyPr>
            <a:normAutofit/>
          </a:bodyPr>
          <a:lstStyle/>
          <a:p>
            <a:pPr algn="l"/>
            <a:r>
              <a:rPr lang="en-US" sz="3600" b="1" dirty="0" smtClean="0">
                <a:solidFill>
                  <a:srgbClr val="32477F"/>
                </a:solidFill>
              </a:rPr>
              <a:t>Donor Priorities</a:t>
            </a:r>
            <a:endParaRPr lang="en-US" sz="3600" b="1" dirty="0">
              <a:solidFill>
                <a:srgbClr val="32477F"/>
              </a:solidFill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t="-10812" b="-10812"/>
          <a:stretch>
            <a:fillRect/>
          </a:stretch>
        </p:blipFill>
        <p:spPr>
          <a:xfrm>
            <a:off x="1998663" y="1600200"/>
            <a:ext cx="6688137" cy="4525963"/>
          </a:xfrm>
        </p:spPr>
      </p:pic>
    </p:spTree>
    <p:extLst>
      <p:ext uri="{BB962C8B-B14F-4D97-AF65-F5344CB8AC3E}">
        <p14:creationId xmlns:p14="http://schemas.microsoft.com/office/powerpoint/2010/main" val="27943132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7908" y="274638"/>
            <a:ext cx="6688892" cy="1143000"/>
          </a:xfrm>
        </p:spPr>
        <p:txBody>
          <a:bodyPr>
            <a:normAutofit/>
          </a:bodyPr>
          <a:lstStyle/>
          <a:p>
            <a:pPr algn="l"/>
            <a:r>
              <a:rPr lang="en-US" sz="3600" b="1" dirty="0" smtClean="0">
                <a:solidFill>
                  <a:srgbClr val="32477F"/>
                </a:solidFill>
              </a:rPr>
              <a:t>Transactional Capacities</a:t>
            </a:r>
            <a:endParaRPr lang="en-US" sz="3600" b="1" dirty="0">
              <a:solidFill>
                <a:srgbClr val="32477F"/>
              </a:solidFill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t="-4407" b="-4407"/>
          <a:stretch>
            <a:fillRect/>
          </a:stretch>
        </p:blipFill>
        <p:spPr>
          <a:xfrm>
            <a:off x="1998663" y="1600200"/>
            <a:ext cx="6688137" cy="4525963"/>
          </a:xfrm>
        </p:spPr>
      </p:pic>
    </p:spTree>
    <p:extLst>
      <p:ext uri="{BB962C8B-B14F-4D97-AF65-F5344CB8AC3E}">
        <p14:creationId xmlns:p14="http://schemas.microsoft.com/office/powerpoint/2010/main" val="27943132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7908" y="274638"/>
            <a:ext cx="6688892" cy="1143000"/>
          </a:xfrm>
        </p:spPr>
        <p:txBody>
          <a:bodyPr>
            <a:normAutofit/>
          </a:bodyPr>
          <a:lstStyle/>
          <a:p>
            <a:pPr algn="l"/>
            <a:r>
              <a:rPr lang="en-US" sz="3600" b="1" dirty="0" smtClean="0">
                <a:solidFill>
                  <a:srgbClr val="32477F"/>
                </a:solidFill>
              </a:rPr>
              <a:t>Links with CSOs and each other</a:t>
            </a:r>
            <a:endParaRPr lang="en-US" sz="3600" b="1" dirty="0">
              <a:solidFill>
                <a:srgbClr val="32477F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97908" y="1600200"/>
            <a:ext cx="6688891" cy="4525963"/>
          </a:xfrm>
        </p:spPr>
        <p:txBody>
          <a:bodyPr>
            <a:normAutofit fontScale="92500"/>
          </a:bodyPr>
          <a:lstStyle/>
          <a:p>
            <a:r>
              <a:rPr lang="en-US" sz="3600" dirty="0">
                <a:solidFill>
                  <a:srgbClr val="32477F"/>
                </a:solidFill>
              </a:rPr>
              <a:t>Recipient CSOs</a:t>
            </a:r>
          </a:p>
          <a:p>
            <a:pPr lvl="1"/>
            <a:r>
              <a:rPr lang="en-US" dirty="0">
                <a:solidFill>
                  <a:srgbClr val="32477F"/>
                </a:solidFill>
              </a:rPr>
              <a:t>Only 28% of the respondents funded smaller </a:t>
            </a:r>
            <a:r>
              <a:rPr lang="en-US" dirty="0" err="1">
                <a:solidFill>
                  <a:srgbClr val="32477F"/>
                </a:solidFill>
              </a:rPr>
              <a:t>organisations</a:t>
            </a:r>
            <a:r>
              <a:rPr lang="en-US" dirty="0">
                <a:solidFill>
                  <a:srgbClr val="32477F"/>
                </a:solidFill>
              </a:rPr>
              <a:t>, amongst which over half (7/13) are private foundations.</a:t>
            </a:r>
          </a:p>
          <a:p>
            <a:pPr lvl="1"/>
            <a:r>
              <a:rPr lang="en-US" dirty="0">
                <a:solidFill>
                  <a:srgbClr val="32477F"/>
                </a:solidFill>
              </a:rPr>
              <a:t>Multilateral and bilateral donors worked more with large professional CSOs</a:t>
            </a:r>
          </a:p>
          <a:p>
            <a:r>
              <a:rPr lang="en-US" sz="3600" dirty="0">
                <a:solidFill>
                  <a:srgbClr val="32477F"/>
                </a:solidFill>
              </a:rPr>
              <a:t>Inter-donor co-ordination</a:t>
            </a:r>
          </a:p>
          <a:p>
            <a:pPr lvl="1"/>
            <a:r>
              <a:rPr lang="en-US" dirty="0">
                <a:solidFill>
                  <a:srgbClr val="32477F"/>
                </a:solidFill>
              </a:rPr>
              <a:t>34% met regularly with other donors to discuss strategies</a:t>
            </a:r>
          </a:p>
        </p:txBody>
      </p:sp>
    </p:spTree>
    <p:extLst>
      <p:ext uri="{BB962C8B-B14F-4D97-AF65-F5344CB8AC3E}">
        <p14:creationId xmlns:p14="http://schemas.microsoft.com/office/powerpoint/2010/main" val="27943132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7908" y="274638"/>
            <a:ext cx="6688892" cy="1143000"/>
          </a:xfrm>
        </p:spPr>
        <p:txBody>
          <a:bodyPr>
            <a:normAutofit/>
          </a:bodyPr>
          <a:lstStyle/>
          <a:p>
            <a:pPr algn="l"/>
            <a:r>
              <a:rPr lang="en-US" sz="3600" b="1" dirty="0" smtClean="0">
                <a:solidFill>
                  <a:srgbClr val="32477F"/>
                </a:solidFill>
              </a:rPr>
              <a:t>Donor Matrix Findings</a:t>
            </a:r>
            <a:endParaRPr lang="en-US" sz="3600" b="1" dirty="0">
              <a:solidFill>
                <a:srgbClr val="32477F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97908" y="1600200"/>
            <a:ext cx="6688891" cy="4525963"/>
          </a:xfrm>
        </p:spPr>
        <p:txBody>
          <a:bodyPr>
            <a:normAutofit fontScale="85000" lnSpcReduction="20000"/>
          </a:bodyPr>
          <a:lstStyle/>
          <a:p>
            <a:r>
              <a:rPr lang="en-US" sz="3600" dirty="0">
                <a:solidFill>
                  <a:srgbClr val="32477F"/>
                </a:solidFill>
              </a:rPr>
              <a:t>Kosovo is the main focus, with decreasing commitments in other places</a:t>
            </a:r>
          </a:p>
          <a:p>
            <a:r>
              <a:rPr lang="en-US" sz="3600" dirty="0">
                <a:solidFill>
                  <a:srgbClr val="32477F"/>
                </a:solidFill>
              </a:rPr>
              <a:t>More regional/cross-border initiatives</a:t>
            </a:r>
          </a:p>
          <a:p>
            <a:r>
              <a:rPr lang="en-US" sz="3600" dirty="0">
                <a:solidFill>
                  <a:srgbClr val="32477F"/>
                </a:solidFill>
              </a:rPr>
              <a:t>Complementarity without co-ordination</a:t>
            </a:r>
          </a:p>
          <a:p>
            <a:r>
              <a:rPr lang="en-US" sz="3600" dirty="0">
                <a:solidFill>
                  <a:srgbClr val="32477F"/>
                </a:solidFill>
              </a:rPr>
              <a:t>EU has diversified its tools for assistance, but needs better co-ordination with smaller active donors working in the region</a:t>
            </a:r>
          </a:p>
        </p:txBody>
      </p:sp>
    </p:spTree>
    <p:extLst>
      <p:ext uri="{BB962C8B-B14F-4D97-AF65-F5344CB8AC3E}">
        <p14:creationId xmlns:p14="http://schemas.microsoft.com/office/powerpoint/2010/main" val="27943132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7908" y="274638"/>
            <a:ext cx="6688892" cy="1143000"/>
          </a:xfrm>
        </p:spPr>
        <p:txBody>
          <a:bodyPr>
            <a:normAutofit/>
          </a:bodyPr>
          <a:lstStyle/>
          <a:p>
            <a:pPr algn="l"/>
            <a:r>
              <a:rPr lang="en-US" sz="3600" b="1" dirty="0" smtClean="0">
                <a:solidFill>
                  <a:srgbClr val="32477F"/>
                </a:solidFill>
              </a:rPr>
              <a:t>Overall Findings</a:t>
            </a:r>
            <a:endParaRPr lang="en-US" sz="3600" b="1" dirty="0">
              <a:solidFill>
                <a:srgbClr val="32477F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97908" y="1600200"/>
            <a:ext cx="6688891" cy="4525963"/>
          </a:xfrm>
        </p:spPr>
        <p:txBody>
          <a:bodyPr>
            <a:normAutofit fontScale="92500" lnSpcReduction="10000"/>
          </a:bodyPr>
          <a:lstStyle/>
          <a:p>
            <a:r>
              <a:rPr lang="en-US" sz="3600" dirty="0">
                <a:solidFill>
                  <a:srgbClr val="32477F"/>
                </a:solidFill>
              </a:rPr>
              <a:t>Donors are helping build capacities and networks</a:t>
            </a:r>
          </a:p>
          <a:p>
            <a:r>
              <a:rPr lang="en-US" sz="3600" dirty="0">
                <a:solidFill>
                  <a:srgbClr val="32477F"/>
                </a:solidFill>
              </a:rPr>
              <a:t>Donors believe that CSOs are learning to be effective, but are not proactive</a:t>
            </a:r>
          </a:p>
          <a:p>
            <a:r>
              <a:rPr lang="en-US" sz="3600" dirty="0">
                <a:solidFill>
                  <a:srgbClr val="32477F"/>
                </a:solidFill>
              </a:rPr>
              <a:t>Complementary focus of large and smaller donors, with the latter working more at the grassroots level.</a:t>
            </a:r>
          </a:p>
        </p:txBody>
      </p:sp>
    </p:spTree>
    <p:extLst>
      <p:ext uri="{BB962C8B-B14F-4D97-AF65-F5344CB8AC3E}">
        <p14:creationId xmlns:p14="http://schemas.microsoft.com/office/powerpoint/2010/main" val="27943132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7908" y="274638"/>
            <a:ext cx="6688892" cy="1143000"/>
          </a:xfrm>
        </p:spPr>
        <p:txBody>
          <a:bodyPr>
            <a:normAutofit/>
          </a:bodyPr>
          <a:lstStyle/>
          <a:p>
            <a:pPr algn="l"/>
            <a:r>
              <a:rPr lang="en-US" sz="3600" b="1" dirty="0" smtClean="0">
                <a:solidFill>
                  <a:srgbClr val="32477F"/>
                </a:solidFill>
              </a:rPr>
              <a:t>CSD Towards EU Accession</a:t>
            </a:r>
            <a:endParaRPr lang="en-US" sz="3600" b="1" dirty="0">
              <a:solidFill>
                <a:srgbClr val="32477F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97908" y="1600200"/>
            <a:ext cx="6688891" cy="4525963"/>
          </a:xfrm>
        </p:spPr>
        <p:txBody>
          <a:bodyPr>
            <a:normAutofit fontScale="77500" lnSpcReduction="20000"/>
          </a:bodyPr>
          <a:lstStyle/>
          <a:p>
            <a:r>
              <a:rPr lang="en-US" sz="3600" dirty="0">
                <a:solidFill>
                  <a:srgbClr val="32477F"/>
                </a:solidFill>
              </a:rPr>
              <a:t>More effective donor exit strategies;</a:t>
            </a:r>
          </a:p>
          <a:p>
            <a:r>
              <a:rPr lang="en-US" sz="3600" dirty="0">
                <a:solidFill>
                  <a:srgbClr val="32477F"/>
                </a:solidFill>
              </a:rPr>
              <a:t>Build in sustainable legacies into aid </a:t>
            </a:r>
            <a:r>
              <a:rPr lang="en-US" sz="3600" dirty="0" err="1">
                <a:solidFill>
                  <a:srgbClr val="32477F"/>
                </a:solidFill>
              </a:rPr>
              <a:t>programmes</a:t>
            </a:r>
            <a:r>
              <a:rPr lang="en-US" sz="3600" dirty="0">
                <a:solidFill>
                  <a:srgbClr val="32477F"/>
                </a:solidFill>
              </a:rPr>
              <a:t> from the outset;</a:t>
            </a:r>
          </a:p>
          <a:p>
            <a:r>
              <a:rPr lang="en-US" sz="3600" dirty="0">
                <a:solidFill>
                  <a:srgbClr val="32477F"/>
                </a:solidFill>
              </a:rPr>
              <a:t>Focus more on grassroots networking and linking this to NGO networks;</a:t>
            </a:r>
          </a:p>
          <a:p>
            <a:r>
              <a:rPr lang="en-US" sz="3600" dirty="0">
                <a:solidFill>
                  <a:srgbClr val="32477F"/>
                </a:solidFill>
              </a:rPr>
              <a:t>Continued support for reforming legal environment for CSOs;</a:t>
            </a:r>
          </a:p>
          <a:p>
            <a:r>
              <a:rPr lang="en-US" sz="3600" dirty="0">
                <a:solidFill>
                  <a:srgbClr val="32477F"/>
                </a:solidFill>
              </a:rPr>
              <a:t>Need to share best practice more effectively and routinely;</a:t>
            </a:r>
          </a:p>
          <a:p>
            <a:r>
              <a:rPr lang="en-US" sz="3600" dirty="0">
                <a:solidFill>
                  <a:srgbClr val="32477F"/>
                </a:solidFill>
              </a:rPr>
              <a:t>Better information on the CSO sector in </a:t>
            </a:r>
            <a:r>
              <a:rPr lang="en-US" sz="3600" dirty="0" err="1">
                <a:solidFill>
                  <a:srgbClr val="32477F"/>
                </a:solidFill>
              </a:rPr>
              <a:t>neighbouring</a:t>
            </a:r>
            <a:r>
              <a:rPr lang="en-US" sz="3600" dirty="0">
                <a:solidFill>
                  <a:srgbClr val="32477F"/>
                </a:solidFill>
              </a:rPr>
              <a:t> states and across the region</a:t>
            </a:r>
          </a:p>
          <a:p>
            <a:endParaRPr lang="en-US" sz="3600" dirty="0">
              <a:solidFill>
                <a:srgbClr val="32477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43132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7908" y="274638"/>
            <a:ext cx="6688892" cy="1143000"/>
          </a:xfrm>
        </p:spPr>
        <p:txBody>
          <a:bodyPr>
            <a:normAutofit/>
          </a:bodyPr>
          <a:lstStyle/>
          <a:p>
            <a:pPr algn="l"/>
            <a:r>
              <a:rPr lang="en-US" sz="3600" b="1" dirty="0" smtClean="0">
                <a:solidFill>
                  <a:srgbClr val="32477F"/>
                </a:solidFill>
              </a:rPr>
              <a:t>Read more about it</a:t>
            </a:r>
            <a:endParaRPr lang="en-US" sz="3600" b="1" dirty="0">
              <a:solidFill>
                <a:srgbClr val="32477F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97908" y="1600200"/>
            <a:ext cx="6688891" cy="4525963"/>
          </a:xfrm>
        </p:spPr>
        <p:txBody>
          <a:bodyPr>
            <a:normAutofit/>
          </a:bodyPr>
          <a:lstStyle/>
          <a:p>
            <a:r>
              <a:rPr lang="en-US" sz="3600" dirty="0">
                <a:solidFill>
                  <a:srgbClr val="32477F"/>
                </a:solidFill>
              </a:rPr>
              <a:t>A. Fagan and I. Sircar. 2012. </a:t>
            </a:r>
            <a:r>
              <a:rPr lang="en-US" sz="3600" i="1" dirty="0">
                <a:solidFill>
                  <a:srgbClr val="32477F"/>
                </a:solidFill>
              </a:rPr>
              <a:t>Promoting Democracy in the Western Balkans After the Global Economic Crisis</a:t>
            </a:r>
            <a:r>
              <a:rPr lang="en-US" sz="3600" dirty="0">
                <a:solidFill>
                  <a:srgbClr val="32477F"/>
                </a:solidFill>
              </a:rPr>
              <a:t>. LSEE Paper Series, no. 5.</a:t>
            </a:r>
          </a:p>
        </p:txBody>
      </p:sp>
    </p:spTree>
    <p:extLst>
      <p:ext uri="{BB962C8B-B14F-4D97-AF65-F5344CB8AC3E}">
        <p14:creationId xmlns:p14="http://schemas.microsoft.com/office/powerpoint/2010/main" val="27943132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7908" y="274638"/>
            <a:ext cx="6688892" cy="1143000"/>
          </a:xfrm>
        </p:spPr>
        <p:txBody>
          <a:bodyPr>
            <a:normAutofit/>
          </a:bodyPr>
          <a:lstStyle/>
          <a:p>
            <a:pPr algn="l"/>
            <a:r>
              <a:rPr lang="en-US" sz="3600" b="1" dirty="0" smtClean="0">
                <a:solidFill>
                  <a:srgbClr val="32477F"/>
                </a:solidFill>
              </a:rPr>
              <a:t>Thank you</a:t>
            </a:r>
            <a:endParaRPr lang="en-US" sz="3600" b="1" dirty="0">
              <a:solidFill>
                <a:srgbClr val="32477F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97908" y="1600200"/>
            <a:ext cx="6688891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sz="3600" dirty="0">
              <a:solidFill>
                <a:srgbClr val="32477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56738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7908" y="274638"/>
            <a:ext cx="6688892" cy="1143000"/>
          </a:xfrm>
        </p:spPr>
        <p:txBody>
          <a:bodyPr/>
          <a:lstStyle/>
          <a:p>
            <a:pPr algn="l"/>
            <a:r>
              <a:rPr lang="en-GB" b="1" dirty="0" smtClean="0">
                <a:solidFill>
                  <a:srgbClr val="32477F"/>
                </a:solidFill>
              </a:rPr>
              <a:t>Who we are</a:t>
            </a:r>
            <a:endParaRPr lang="en-US" b="1" dirty="0">
              <a:solidFill>
                <a:srgbClr val="32477F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97908" y="1600200"/>
            <a:ext cx="6688891" cy="4525963"/>
          </a:xfrm>
        </p:spPr>
        <p:txBody>
          <a:bodyPr>
            <a:normAutofit/>
          </a:bodyPr>
          <a:lstStyle/>
          <a:p>
            <a:r>
              <a:rPr lang="en-GB" sz="3600" dirty="0" smtClean="0">
                <a:solidFill>
                  <a:srgbClr val="32477F"/>
                </a:solidFill>
              </a:rPr>
              <a:t>Dr Indraneel Sircar, University of Essex (</a:t>
            </a:r>
            <a:r>
              <a:rPr lang="en-GB" sz="3600" dirty="0" smtClean="0">
                <a:solidFill>
                  <a:srgbClr val="32477F"/>
                </a:solidFill>
                <a:hlinkClick r:id="rId2"/>
              </a:rPr>
              <a:t>isircar@essex.ac.uk</a:t>
            </a:r>
            <a:r>
              <a:rPr lang="en-GB" sz="3600" dirty="0" smtClean="0">
                <a:solidFill>
                  <a:srgbClr val="32477F"/>
                </a:solidFill>
              </a:rPr>
              <a:t>)</a:t>
            </a:r>
          </a:p>
          <a:p>
            <a:pPr marL="0" indent="0">
              <a:buNone/>
            </a:pPr>
            <a:endParaRPr lang="en-GB" sz="3600" dirty="0" smtClean="0">
              <a:solidFill>
                <a:srgbClr val="32477F"/>
              </a:solidFill>
            </a:endParaRPr>
          </a:p>
          <a:p>
            <a:r>
              <a:rPr lang="en-GB" sz="3600" dirty="0" smtClean="0">
                <a:solidFill>
                  <a:srgbClr val="32477F"/>
                </a:solidFill>
              </a:rPr>
              <a:t>Professor Adam Fagan, Queen Mary, University of London (</a:t>
            </a:r>
            <a:r>
              <a:rPr lang="en-GB" sz="3600" dirty="0" smtClean="0">
                <a:solidFill>
                  <a:srgbClr val="32477F"/>
                </a:solidFill>
                <a:hlinkClick r:id="rId3"/>
              </a:rPr>
              <a:t>a.fagan@qmul.ac.uk</a:t>
            </a:r>
            <a:r>
              <a:rPr lang="en-GB" sz="3600" dirty="0" smtClean="0">
                <a:solidFill>
                  <a:srgbClr val="32477F"/>
                </a:solidFill>
              </a:rPr>
              <a:t>)</a:t>
            </a:r>
          </a:p>
          <a:p>
            <a:pPr marL="0" indent="0">
              <a:buNone/>
            </a:pPr>
            <a:endParaRPr lang="en-US" sz="3600" dirty="0">
              <a:solidFill>
                <a:srgbClr val="32477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9424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7908" y="274638"/>
            <a:ext cx="6688892" cy="1143000"/>
          </a:xfrm>
        </p:spPr>
        <p:txBody>
          <a:bodyPr>
            <a:normAutofit/>
          </a:bodyPr>
          <a:lstStyle/>
          <a:p>
            <a:pPr algn="l"/>
            <a:r>
              <a:rPr lang="en-US" sz="3600" b="1" dirty="0">
                <a:solidFill>
                  <a:srgbClr val="32477F"/>
                </a:solidFill>
              </a:rPr>
              <a:t>Groundhog Day v </a:t>
            </a:r>
            <a:r>
              <a:rPr lang="en-US" sz="3600" b="1" dirty="0" err="1">
                <a:solidFill>
                  <a:srgbClr val="32477F"/>
                </a:solidFill>
              </a:rPr>
              <a:t>Judgement</a:t>
            </a:r>
            <a:r>
              <a:rPr lang="en-US" sz="3600" b="1" dirty="0">
                <a:solidFill>
                  <a:srgbClr val="32477F"/>
                </a:solidFill>
              </a:rPr>
              <a:t> Day</a:t>
            </a:r>
            <a:endParaRPr lang="en-US" sz="3600" b="1" dirty="0">
              <a:solidFill>
                <a:srgbClr val="32477F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97908" y="1600200"/>
            <a:ext cx="6688891" cy="4525963"/>
          </a:xfrm>
        </p:spPr>
        <p:txBody>
          <a:bodyPr>
            <a:normAutofit lnSpcReduction="10000"/>
          </a:bodyPr>
          <a:lstStyle/>
          <a:p>
            <a:r>
              <a:rPr lang="en-US" sz="3600" u="sng" dirty="0">
                <a:solidFill>
                  <a:srgbClr val="32477F"/>
                </a:solidFill>
              </a:rPr>
              <a:t>Groundhog Day</a:t>
            </a:r>
            <a:r>
              <a:rPr lang="en-US" sz="3600" dirty="0">
                <a:solidFill>
                  <a:srgbClr val="32477F"/>
                </a:solidFill>
              </a:rPr>
              <a:t>: repeated attempts by international donors in different settings with similar lessons not learned</a:t>
            </a:r>
          </a:p>
          <a:p>
            <a:r>
              <a:rPr lang="en-US" sz="3600" u="sng" dirty="0" err="1" smtClean="0">
                <a:solidFill>
                  <a:srgbClr val="32477F"/>
                </a:solidFill>
              </a:rPr>
              <a:t>Judgement</a:t>
            </a:r>
            <a:r>
              <a:rPr lang="en-US" sz="3600" u="sng" dirty="0" smtClean="0">
                <a:solidFill>
                  <a:srgbClr val="32477F"/>
                </a:solidFill>
              </a:rPr>
              <a:t> Day</a:t>
            </a:r>
            <a:r>
              <a:rPr lang="en-US" sz="3600" dirty="0" smtClean="0">
                <a:solidFill>
                  <a:srgbClr val="32477F"/>
                </a:solidFill>
              </a:rPr>
              <a:t>: donor flight leading to the end of civil society development in the region</a:t>
            </a:r>
          </a:p>
          <a:p>
            <a:r>
              <a:rPr lang="en-US" sz="3600" dirty="0" smtClean="0">
                <a:solidFill>
                  <a:srgbClr val="32477F"/>
                </a:solidFill>
              </a:rPr>
              <a:t>Perhaps </a:t>
            </a:r>
            <a:r>
              <a:rPr lang="en-US" sz="3600" dirty="0">
                <a:solidFill>
                  <a:srgbClr val="32477F"/>
                </a:solidFill>
              </a:rPr>
              <a:t>it is both, or neither?</a:t>
            </a:r>
          </a:p>
        </p:txBody>
      </p:sp>
    </p:spTree>
    <p:extLst>
      <p:ext uri="{BB962C8B-B14F-4D97-AF65-F5344CB8AC3E}">
        <p14:creationId xmlns:p14="http://schemas.microsoft.com/office/powerpoint/2010/main" val="25701149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7908" y="274638"/>
            <a:ext cx="6688892" cy="1143000"/>
          </a:xfrm>
        </p:spPr>
        <p:txBody>
          <a:bodyPr>
            <a:normAutofit/>
          </a:bodyPr>
          <a:lstStyle/>
          <a:p>
            <a:pPr algn="l"/>
            <a:r>
              <a:rPr lang="en-US" sz="3600" b="1" dirty="0" smtClean="0">
                <a:solidFill>
                  <a:srgbClr val="32477F"/>
                </a:solidFill>
              </a:rPr>
              <a:t>Project Overview</a:t>
            </a:r>
            <a:endParaRPr lang="en-US" sz="3600" b="1" dirty="0">
              <a:solidFill>
                <a:srgbClr val="32477F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97908" y="1600200"/>
            <a:ext cx="6688891" cy="4525963"/>
          </a:xfrm>
        </p:spPr>
        <p:txBody>
          <a:bodyPr>
            <a:normAutofit fontScale="92500" lnSpcReduction="20000"/>
          </a:bodyPr>
          <a:lstStyle/>
          <a:p>
            <a:r>
              <a:rPr lang="en-US" sz="3600" dirty="0">
                <a:solidFill>
                  <a:srgbClr val="32477F"/>
                </a:solidFill>
              </a:rPr>
              <a:t>Funded by the Balkan Trust for Democracy, a project of the German Marshall Fund and </a:t>
            </a:r>
            <a:r>
              <a:rPr lang="en-US" sz="3600" dirty="0" err="1">
                <a:solidFill>
                  <a:srgbClr val="32477F"/>
                </a:solidFill>
              </a:rPr>
              <a:t>Compagnia</a:t>
            </a:r>
            <a:r>
              <a:rPr lang="en-US" sz="3600" dirty="0">
                <a:solidFill>
                  <a:srgbClr val="32477F"/>
                </a:solidFill>
              </a:rPr>
              <a:t> di San Paolo.</a:t>
            </a:r>
          </a:p>
          <a:p>
            <a:endParaRPr lang="en-US" sz="3600" dirty="0">
              <a:solidFill>
                <a:srgbClr val="32477F"/>
              </a:solidFill>
            </a:endParaRPr>
          </a:p>
          <a:p>
            <a:r>
              <a:rPr lang="en-US" sz="3600" dirty="0">
                <a:solidFill>
                  <a:srgbClr val="32477F"/>
                </a:solidFill>
              </a:rPr>
              <a:t> Completed by the Balkan Civil Society Development Network (BCSDN) and the School of Politics and International Relations, Queen Mary, University of London</a:t>
            </a:r>
          </a:p>
        </p:txBody>
      </p:sp>
    </p:spTree>
    <p:extLst>
      <p:ext uri="{BB962C8B-B14F-4D97-AF65-F5344CB8AC3E}">
        <p14:creationId xmlns:p14="http://schemas.microsoft.com/office/powerpoint/2010/main" val="27943132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7908" y="274638"/>
            <a:ext cx="6688892" cy="1143000"/>
          </a:xfrm>
        </p:spPr>
        <p:txBody>
          <a:bodyPr>
            <a:normAutofit/>
          </a:bodyPr>
          <a:lstStyle/>
          <a:p>
            <a:pPr algn="l"/>
            <a:r>
              <a:rPr lang="en-US" sz="3600" b="1" dirty="0" smtClean="0">
                <a:solidFill>
                  <a:srgbClr val="32477F"/>
                </a:solidFill>
              </a:rPr>
              <a:t>General Questions</a:t>
            </a:r>
            <a:endParaRPr lang="en-US" sz="3600" b="1" dirty="0">
              <a:solidFill>
                <a:srgbClr val="32477F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97908" y="1600200"/>
            <a:ext cx="6688891" cy="4525963"/>
          </a:xfrm>
        </p:spPr>
        <p:txBody>
          <a:bodyPr>
            <a:normAutofit fontScale="92500" lnSpcReduction="20000"/>
          </a:bodyPr>
          <a:lstStyle/>
          <a:p>
            <a:r>
              <a:rPr lang="en-US" sz="3600" dirty="0">
                <a:solidFill>
                  <a:srgbClr val="32477F"/>
                </a:solidFill>
              </a:rPr>
              <a:t>Who/how do international donors fund?</a:t>
            </a:r>
          </a:p>
          <a:p>
            <a:endParaRPr lang="en-US" sz="3600" dirty="0">
              <a:solidFill>
                <a:srgbClr val="32477F"/>
              </a:solidFill>
            </a:endParaRPr>
          </a:p>
          <a:p>
            <a:r>
              <a:rPr lang="en-US" sz="3600" dirty="0">
                <a:solidFill>
                  <a:srgbClr val="32477F"/>
                </a:solidFill>
              </a:rPr>
              <a:t>What activities do they fund?</a:t>
            </a:r>
          </a:p>
          <a:p>
            <a:endParaRPr lang="en-US" sz="3600" dirty="0">
              <a:solidFill>
                <a:srgbClr val="32477F"/>
              </a:solidFill>
            </a:endParaRPr>
          </a:p>
          <a:p>
            <a:r>
              <a:rPr lang="en-US" sz="3600" dirty="0">
                <a:solidFill>
                  <a:srgbClr val="32477F"/>
                </a:solidFill>
              </a:rPr>
              <a:t>How much co-ordination exists between donors?</a:t>
            </a:r>
          </a:p>
          <a:p>
            <a:endParaRPr lang="en-US" sz="3600" dirty="0">
              <a:solidFill>
                <a:srgbClr val="32477F"/>
              </a:solidFill>
            </a:endParaRPr>
          </a:p>
          <a:p>
            <a:r>
              <a:rPr lang="en-US" sz="3600" dirty="0">
                <a:solidFill>
                  <a:srgbClr val="32477F"/>
                </a:solidFill>
              </a:rPr>
              <a:t>What lessons can be learned?</a:t>
            </a:r>
          </a:p>
        </p:txBody>
      </p:sp>
    </p:spTree>
    <p:extLst>
      <p:ext uri="{BB962C8B-B14F-4D97-AF65-F5344CB8AC3E}">
        <p14:creationId xmlns:p14="http://schemas.microsoft.com/office/powerpoint/2010/main" val="27943132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7908" y="274638"/>
            <a:ext cx="6688892" cy="1143000"/>
          </a:xfrm>
        </p:spPr>
        <p:txBody>
          <a:bodyPr>
            <a:normAutofit/>
          </a:bodyPr>
          <a:lstStyle/>
          <a:p>
            <a:pPr algn="l"/>
            <a:r>
              <a:rPr lang="en-US" sz="3600" b="1" dirty="0" smtClean="0">
                <a:solidFill>
                  <a:srgbClr val="32477F"/>
                </a:solidFill>
              </a:rPr>
              <a:t>Data Collection</a:t>
            </a:r>
            <a:endParaRPr lang="en-US" sz="3600" b="1" dirty="0">
              <a:solidFill>
                <a:srgbClr val="32477F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97908" y="1600200"/>
            <a:ext cx="6688891" cy="4525963"/>
          </a:xfrm>
        </p:spPr>
        <p:txBody>
          <a:bodyPr>
            <a:normAutofit fontScale="92500" lnSpcReduction="10000"/>
          </a:bodyPr>
          <a:lstStyle/>
          <a:p>
            <a:r>
              <a:rPr lang="en-US" sz="3600" dirty="0">
                <a:solidFill>
                  <a:srgbClr val="32477F"/>
                </a:solidFill>
              </a:rPr>
              <a:t>Web-based questionnaire, which asked respondents about activities, attitudes relevant to CSD and examples of best practice. Jun-Sep 2011 (n=48)</a:t>
            </a:r>
          </a:p>
          <a:p>
            <a:r>
              <a:rPr lang="en-US" sz="3600" dirty="0">
                <a:solidFill>
                  <a:srgbClr val="32477F"/>
                </a:solidFill>
              </a:rPr>
              <a:t>E-mail and telephone questionnaire to map overall strategies by country, or using existing strategy documents. Oct-Nov 2011.</a:t>
            </a:r>
          </a:p>
        </p:txBody>
      </p:sp>
    </p:spTree>
    <p:extLst>
      <p:ext uri="{BB962C8B-B14F-4D97-AF65-F5344CB8AC3E}">
        <p14:creationId xmlns:p14="http://schemas.microsoft.com/office/powerpoint/2010/main" val="27943132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7908" y="274638"/>
            <a:ext cx="6688892" cy="1143000"/>
          </a:xfrm>
        </p:spPr>
        <p:txBody>
          <a:bodyPr>
            <a:normAutofit/>
          </a:bodyPr>
          <a:lstStyle/>
          <a:p>
            <a:pPr algn="l"/>
            <a:r>
              <a:rPr lang="en-US" sz="3600" b="1" dirty="0" smtClean="0">
                <a:solidFill>
                  <a:srgbClr val="32477F"/>
                </a:solidFill>
              </a:rPr>
              <a:t>Questionnaire Respondents</a:t>
            </a:r>
            <a:endParaRPr lang="en-US" sz="3600" b="1" dirty="0">
              <a:solidFill>
                <a:srgbClr val="32477F"/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04698810"/>
              </p:ext>
            </p:extLst>
          </p:nvPr>
        </p:nvGraphicFramePr>
        <p:xfrm>
          <a:off x="1998663" y="1600200"/>
          <a:ext cx="6688137" cy="29921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229379"/>
                <a:gridCol w="2229379"/>
                <a:gridCol w="2229379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2000" b="1" dirty="0" smtClean="0"/>
                        <a:t>Country</a:t>
                      </a:r>
                      <a:endParaRPr lang="en-US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b="1" dirty="0" smtClean="0"/>
                        <a:t>Frequency</a:t>
                      </a:r>
                      <a:endParaRPr lang="en-US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b="1" dirty="0" smtClean="0"/>
                        <a:t>Percentage</a:t>
                      </a:r>
                      <a:endParaRPr lang="en-US" sz="20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Albania</a:t>
                      </a:r>
                      <a:endParaRPr kumimoji="0" lang="en-GB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-106" charset="0"/>
                        <a:ea typeface="Calibri" pitchFamily="34" charset="0"/>
                      </a:endParaRPr>
                    </a:p>
                  </a:txBody>
                  <a:tcPr marL="68580" marR="68580" marT="0" marB="0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7</a:t>
                      </a:r>
                      <a:endParaRPr kumimoji="0" lang="en-GB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-106" charset="0"/>
                        <a:ea typeface="Calibri" pitchFamily="34" charset="0"/>
                      </a:endParaRPr>
                    </a:p>
                  </a:txBody>
                  <a:tcPr marL="68580" marR="68580" marT="0" marB="0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14.58</a:t>
                      </a:r>
                      <a:endParaRPr kumimoji="0" lang="en-GB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-106" charset="0"/>
                        <a:ea typeface="Calibri" pitchFamily="34" charset="0"/>
                      </a:endParaRPr>
                    </a:p>
                  </a:txBody>
                  <a:tcPr marL="68580" marR="68580" marT="0" marB="0" horzOverflow="overflow"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BiH</a:t>
                      </a:r>
                      <a:endParaRPr kumimoji="0" lang="en-GB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-106" charset="0"/>
                        <a:ea typeface="Calibri" pitchFamily="34" charset="0"/>
                      </a:endParaRPr>
                    </a:p>
                  </a:txBody>
                  <a:tcPr marL="68580" marR="68580" marT="0" marB="0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7</a:t>
                      </a:r>
                      <a:endParaRPr kumimoji="0" lang="en-GB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-106" charset="0"/>
                        <a:ea typeface="Calibri" pitchFamily="34" charset="0"/>
                      </a:endParaRPr>
                    </a:p>
                  </a:txBody>
                  <a:tcPr marL="68580" marR="68580" marT="0" marB="0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14.58</a:t>
                      </a:r>
                      <a:endParaRPr kumimoji="0" lang="en-GB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-106" charset="0"/>
                        <a:ea typeface="Calibri" pitchFamily="34" charset="0"/>
                      </a:endParaRPr>
                    </a:p>
                  </a:txBody>
                  <a:tcPr marL="68580" marR="68580" marT="0" marB="0" horzOverflow="overflow"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Kosovo</a:t>
                      </a:r>
                      <a:endParaRPr kumimoji="0" lang="en-GB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-106" charset="0"/>
                        <a:ea typeface="Calibri" pitchFamily="34" charset="0"/>
                      </a:endParaRPr>
                    </a:p>
                  </a:txBody>
                  <a:tcPr marL="68580" marR="68580" marT="0" marB="0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2</a:t>
                      </a:r>
                      <a:endParaRPr kumimoji="0" lang="en-GB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-106" charset="0"/>
                        <a:ea typeface="Calibri" pitchFamily="34" charset="0"/>
                      </a:endParaRPr>
                    </a:p>
                  </a:txBody>
                  <a:tcPr marL="68580" marR="68580" marT="0" marB="0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4.17</a:t>
                      </a:r>
                      <a:endParaRPr kumimoji="0" lang="en-GB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-106" charset="0"/>
                        <a:ea typeface="Calibri" pitchFamily="34" charset="0"/>
                      </a:endParaRPr>
                    </a:p>
                  </a:txBody>
                  <a:tcPr marL="68580" marR="68580" marT="0" marB="0" horzOverflow="overflow"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Macedonia</a:t>
                      </a:r>
                      <a:endParaRPr kumimoji="0" lang="en-GB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-106" charset="0"/>
                        <a:ea typeface="Calibri" pitchFamily="34" charset="0"/>
                      </a:endParaRPr>
                    </a:p>
                  </a:txBody>
                  <a:tcPr marL="68580" marR="68580" marT="0" marB="0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5</a:t>
                      </a:r>
                      <a:endParaRPr kumimoji="0" lang="en-GB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-106" charset="0"/>
                        <a:ea typeface="Calibri" pitchFamily="34" charset="0"/>
                      </a:endParaRPr>
                    </a:p>
                  </a:txBody>
                  <a:tcPr marL="68580" marR="68580" marT="0" marB="0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10.42</a:t>
                      </a:r>
                      <a:endParaRPr kumimoji="0" lang="en-GB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-106" charset="0"/>
                        <a:ea typeface="Calibri" pitchFamily="34" charset="0"/>
                      </a:endParaRPr>
                    </a:p>
                  </a:txBody>
                  <a:tcPr marL="68580" marR="68580" marT="0" marB="0" horzOverflow="overflow"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Montenegro</a:t>
                      </a:r>
                      <a:endParaRPr kumimoji="0" lang="en-GB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-106" charset="0"/>
                        <a:ea typeface="Calibri" pitchFamily="34" charset="0"/>
                      </a:endParaRPr>
                    </a:p>
                  </a:txBody>
                  <a:tcPr marL="68580" marR="68580" marT="0" marB="0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2</a:t>
                      </a:r>
                      <a:endParaRPr kumimoji="0" lang="en-GB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-106" charset="0"/>
                        <a:ea typeface="Calibri" pitchFamily="34" charset="0"/>
                      </a:endParaRPr>
                    </a:p>
                  </a:txBody>
                  <a:tcPr marL="68580" marR="68580" marT="0" marB="0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4.17</a:t>
                      </a:r>
                      <a:endParaRPr kumimoji="0" lang="en-GB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-106" charset="0"/>
                        <a:ea typeface="Calibri" pitchFamily="34" charset="0"/>
                      </a:endParaRPr>
                    </a:p>
                  </a:txBody>
                  <a:tcPr marL="68580" marR="68580" marT="0" marB="0" horzOverflow="overflow"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Serbia</a:t>
                      </a:r>
                      <a:endParaRPr kumimoji="0" lang="en-GB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-106" charset="0"/>
                        <a:ea typeface="Calibri" pitchFamily="34" charset="0"/>
                      </a:endParaRPr>
                    </a:p>
                  </a:txBody>
                  <a:tcPr marL="68580" marR="68580" marT="0" marB="0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6</a:t>
                      </a:r>
                      <a:endParaRPr kumimoji="0" lang="en-GB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-106" charset="0"/>
                        <a:ea typeface="Calibri" pitchFamily="34" charset="0"/>
                      </a:endParaRPr>
                    </a:p>
                  </a:txBody>
                  <a:tcPr marL="68580" marR="68580" marT="0" marB="0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12.50</a:t>
                      </a:r>
                      <a:endParaRPr kumimoji="0" lang="en-GB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-106" charset="0"/>
                        <a:ea typeface="Calibri" pitchFamily="34" charset="0"/>
                      </a:endParaRPr>
                    </a:p>
                  </a:txBody>
                  <a:tcPr marL="68580" marR="68580" marT="0" marB="0" horzOverflow="overflow"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Regional</a:t>
                      </a:r>
                      <a:endParaRPr kumimoji="0" lang="en-GB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-106" charset="0"/>
                        <a:ea typeface="Calibri" pitchFamily="34" charset="0"/>
                      </a:endParaRPr>
                    </a:p>
                  </a:txBody>
                  <a:tcPr marL="68580" marR="68580" marT="0" marB="0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19</a:t>
                      </a:r>
                      <a:endParaRPr kumimoji="0" lang="en-GB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-106" charset="0"/>
                        <a:ea typeface="Calibri" pitchFamily="34" charset="0"/>
                      </a:endParaRPr>
                    </a:p>
                  </a:txBody>
                  <a:tcPr marL="68580" marR="68580" marT="0" marB="0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39.58</a:t>
                      </a:r>
                      <a:endParaRPr kumimoji="0" lang="en-GB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-106" charset="0"/>
                        <a:ea typeface="Calibri" pitchFamily="34" charset="0"/>
                      </a:endParaRPr>
                    </a:p>
                  </a:txBody>
                  <a:tcPr marL="68580" marR="68580" marT="0" marB="0" horzOverflow="overflow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943132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7908" y="274638"/>
            <a:ext cx="6688892" cy="1143000"/>
          </a:xfrm>
        </p:spPr>
        <p:txBody>
          <a:bodyPr>
            <a:normAutofit/>
          </a:bodyPr>
          <a:lstStyle/>
          <a:p>
            <a:pPr algn="l"/>
            <a:r>
              <a:rPr lang="en-US" sz="3600" b="1" dirty="0" smtClean="0">
                <a:solidFill>
                  <a:srgbClr val="32477F"/>
                </a:solidFill>
              </a:rPr>
              <a:t>Initial Challenges</a:t>
            </a:r>
            <a:endParaRPr lang="en-US" sz="3600" b="1" dirty="0">
              <a:solidFill>
                <a:srgbClr val="32477F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97908" y="1600200"/>
            <a:ext cx="6688891" cy="4525963"/>
          </a:xfrm>
        </p:spPr>
        <p:txBody>
          <a:bodyPr>
            <a:normAutofit fontScale="92500" lnSpcReduction="10000"/>
          </a:bodyPr>
          <a:lstStyle/>
          <a:p>
            <a:r>
              <a:rPr lang="en-US" sz="3600" dirty="0">
                <a:solidFill>
                  <a:srgbClr val="32477F"/>
                </a:solidFill>
              </a:rPr>
              <a:t>Donor or not?</a:t>
            </a:r>
          </a:p>
          <a:p>
            <a:pPr lvl="1"/>
            <a:r>
              <a:rPr lang="en-US" dirty="0">
                <a:solidFill>
                  <a:srgbClr val="32477F"/>
                </a:solidFill>
              </a:rPr>
              <a:t>Financial or non-financial assistance</a:t>
            </a:r>
          </a:p>
          <a:p>
            <a:pPr lvl="1"/>
            <a:r>
              <a:rPr lang="en-US" dirty="0">
                <a:solidFill>
                  <a:srgbClr val="32477F"/>
                </a:solidFill>
              </a:rPr>
              <a:t>Focus on programmatic areas not directly CSD</a:t>
            </a:r>
          </a:p>
          <a:p>
            <a:endParaRPr lang="en-US" sz="3600" dirty="0">
              <a:solidFill>
                <a:srgbClr val="32477F"/>
              </a:solidFill>
            </a:endParaRPr>
          </a:p>
          <a:p>
            <a:r>
              <a:rPr lang="en-US" sz="3600" dirty="0">
                <a:solidFill>
                  <a:srgbClr val="32477F"/>
                </a:solidFill>
              </a:rPr>
              <a:t>The elusive ‘Croatian model’</a:t>
            </a:r>
          </a:p>
          <a:p>
            <a:pPr lvl="1"/>
            <a:r>
              <a:rPr lang="en-US" dirty="0">
                <a:solidFill>
                  <a:srgbClr val="32477F"/>
                </a:solidFill>
              </a:rPr>
              <a:t>With EU accession nearing, most offices closed</a:t>
            </a:r>
          </a:p>
          <a:p>
            <a:pPr lvl="1"/>
            <a:r>
              <a:rPr lang="en-US" dirty="0">
                <a:solidFill>
                  <a:srgbClr val="32477F"/>
                </a:solidFill>
              </a:rPr>
              <a:t>Information held by individuals, not agencies</a:t>
            </a:r>
          </a:p>
        </p:txBody>
      </p:sp>
    </p:spTree>
    <p:extLst>
      <p:ext uri="{BB962C8B-B14F-4D97-AF65-F5344CB8AC3E}">
        <p14:creationId xmlns:p14="http://schemas.microsoft.com/office/powerpoint/2010/main" val="27943132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7908" y="274638"/>
            <a:ext cx="6688892" cy="1143000"/>
          </a:xfrm>
        </p:spPr>
        <p:txBody>
          <a:bodyPr>
            <a:normAutofit/>
          </a:bodyPr>
          <a:lstStyle/>
          <a:p>
            <a:pPr algn="l"/>
            <a:r>
              <a:rPr lang="en-US" sz="3600" b="1" dirty="0" smtClean="0">
                <a:solidFill>
                  <a:srgbClr val="32477F"/>
                </a:solidFill>
              </a:rPr>
              <a:t>Types of Assistance</a:t>
            </a:r>
            <a:endParaRPr lang="en-US" sz="3600" b="1" dirty="0">
              <a:solidFill>
                <a:srgbClr val="32477F"/>
              </a:solidFill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t="-10812" b="-10812"/>
          <a:stretch>
            <a:fillRect/>
          </a:stretch>
        </p:blipFill>
        <p:spPr>
          <a:xfrm>
            <a:off x="1998663" y="1600200"/>
            <a:ext cx="6688137" cy="4525963"/>
          </a:xfrm>
        </p:spPr>
      </p:pic>
    </p:spTree>
    <p:extLst>
      <p:ext uri="{BB962C8B-B14F-4D97-AF65-F5344CB8AC3E}">
        <p14:creationId xmlns:p14="http://schemas.microsoft.com/office/powerpoint/2010/main" val="27943132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57</TotalTime>
  <Words>560</Words>
  <Application>Microsoft Macintosh PowerPoint</Application>
  <PresentationFormat>On-screen Show (4:3)</PresentationFormat>
  <Paragraphs>86</Paragraphs>
  <Slides>17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Office Theme</vt:lpstr>
      <vt:lpstr>Groundhog Day or Judgement Day?: Donor-driven civil society development in the Western Balkans</vt:lpstr>
      <vt:lpstr>Who we are</vt:lpstr>
      <vt:lpstr>Groundhog Day v Judgement Day</vt:lpstr>
      <vt:lpstr>Project Overview</vt:lpstr>
      <vt:lpstr>General Questions</vt:lpstr>
      <vt:lpstr>Data Collection</vt:lpstr>
      <vt:lpstr>Questionnaire Respondents</vt:lpstr>
      <vt:lpstr>Initial Challenges</vt:lpstr>
      <vt:lpstr>Types of Assistance</vt:lpstr>
      <vt:lpstr>Donor Priorities</vt:lpstr>
      <vt:lpstr>Transactional Capacities</vt:lpstr>
      <vt:lpstr>Links with CSOs and each other</vt:lpstr>
      <vt:lpstr>Donor Matrix Findings</vt:lpstr>
      <vt:lpstr>Overall Findings</vt:lpstr>
      <vt:lpstr>CSD Towards EU Accession</vt:lpstr>
      <vt:lpstr>Read more about it</vt:lpstr>
      <vt:lpstr>Thank you</vt:lpstr>
    </vt:vector>
  </TitlesOfParts>
  <Company>Internet Institute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Click to add title</dc:title>
  <dc:creator>Natalija Gojkovic</dc:creator>
  <cp:lastModifiedBy>Indraneel Sircar</cp:lastModifiedBy>
  <cp:revision>14</cp:revision>
  <dcterms:created xsi:type="dcterms:W3CDTF">2013-04-08T14:50:11Z</dcterms:created>
  <dcterms:modified xsi:type="dcterms:W3CDTF">2013-04-08T20:03:05Z</dcterms:modified>
</cp:coreProperties>
</file>