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77F"/>
    <a:srgbClr val="F9D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1266" y="2667954"/>
            <a:ext cx="7772400" cy="1470025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F9DC06"/>
                </a:solidFill>
              </a:rPr>
              <a:t>What has the EU done for/to human/minority rights NGOs in Turkey?</a:t>
            </a:r>
            <a:br>
              <a:rPr lang="en-GB" sz="2800" b="1" dirty="0" smtClean="0">
                <a:solidFill>
                  <a:srgbClr val="F9DC06"/>
                </a:solidFill>
              </a:rPr>
            </a:br>
            <a:r>
              <a:rPr lang="en-GB" sz="2800" b="1" dirty="0" smtClean="0">
                <a:solidFill>
                  <a:srgbClr val="F9DC06"/>
                </a:solidFill>
              </a:rPr>
              <a:t> </a:t>
            </a:r>
            <a:r>
              <a:rPr lang="en-GB" sz="2800" b="1" i="1" dirty="0" err="1" smtClean="0">
                <a:solidFill>
                  <a:srgbClr val="F9DC06"/>
                </a:solidFill>
              </a:rPr>
              <a:t>Meriç</a:t>
            </a:r>
            <a:r>
              <a:rPr lang="en-GB" sz="2800" b="1" i="1" dirty="0" smtClean="0">
                <a:solidFill>
                  <a:srgbClr val="F9DC06"/>
                </a:solidFill>
              </a:rPr>
              <a:t> </a:t>
            </a:r>
            <a:r>
              <a:rPr lang="en-GB" sz="2800" b="1" i="1" dirty="0" err="1" smtClean="0">
                <a:solidFill>
                  <a:srgbClr val="F9DC06"/>
                </a:solidFill>
              </a:rPr>
              <a:t>Özgüneş</a:t>
            </a:r>
            <a:endParaRPr lang="en-US" sz="2800" b="1" i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137979"/>
            <a:ext cx="8305591" cy="588345"/>
          </a:xfrm>
        </p:spPr>
        <p:txBody>
          <a:bodyPr>
            <a:normAutofit/>
          </a:bodyPr>
          <a:lstStyle/>
          <a:p>
            <a:r>
              <a:rPr lang="ta-IN" sz="2400" dirty="0" smtClean="0">
                <a:solidFill>
                  <a:schemeClr val="bg1"/>
                </a:solidFill>
              </a:rPr>
              <a:t>Zagreb, Hotel Westin </a:t>
            </a:r>
            <a:r>
              <a:rPr lang="en-US" sz="2400" dirty="0" smtClean="0">
                <a:solidFill>
                  <a:schemeClr val="bg1"/>
                </a:solidFill>
              </a:rPr>
              <a:t>|</a:t>
            </a:r>
            <a:r>
              <a:rPr lang="ta-IN" sz="2400" dirty="0" smtClean="0">
                <a:solidFill>
                  <a:schemeClr val="bg1"/>
                </a:solidFill>
              </a:rPr>
              <a:t> 17-19 April 2013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32477F"/>
                </a:solidFill>
              </a:rPr>
              <a:t>Context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32477F"/>
                </a:solidFill>
              </a:rPr>
              <a:t>The minority concept still under debate in Turkey</a:t>
            </a:r>
          </a:p>
          <a:p>
            <a:r>
              <a:rPr lang="en-GB" sz="3600" dirty="0" smtClean="0">
                <a:solidFill>
                  <a:srgbClr val="32477F"/>
                </a:solidFill>
              </a:rPr>
              <a:t>1999: EU official candidacy</a:t>
            </a:r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minority rights to cultural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Shift of discourse on the EU level from group rights to individual rights and from minority rights to diversity.</a:t>
            </a:r>
          </a:p>
          <a:p>
            <a:r>
              <a:rPr lang="en-US" dirty="0" smtClean="0"/>
              <a:t>Concomitant shift in discourse in Turkey:</a:t>
            </a:r>
          </a:p>
          <a:p>
            <a:pPr>
              <a:buFontTx/>
              <a:buChar char="-"/>
            </a:pPr>
            <a:r>
              <a:rPr lang="en-US" dirty="0" err="1" smtClean="0"/>
              <a:t>Foklorisation</a:t>
            </a:r>
            <a:r>
              <a:rPr lang="en-US" dirty="0" smtClean="0"/>
              <a:t> of difference </a:t>
            </a:r>
          </a:p>
          <a:p>
            <a:pPr>
              <a:buFontTx/>
              <a:buChar char="-"/>
            </a:pPr>
            <a:r>
              <a:rPr lang="en-US" dirty="0" smtClean="0"/>
              <a:t>Non-political expressions of culture</a:t>
            </a:r>
          </a:p>
          <a:p>
            <a:r>
              <a:rPr lang="en-US" dirty="0" smtClean="0"/>
              <a:t>Pre-accession funds on cultural rights and political criteria have helped Turkey </a:t>
            </a:r>
            <a:r>
              <a:rPr lang="en-US" dirty="0" err="1" smtClean="0"/>
              <a:t>institutionalise</a:t>
            </a:r>
            <a:r>
              <a:rPr lang="en-US" dirty="0" smtClean="0"/>
              <a:t> an innocent and static multiculturalism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8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Attributions to Civil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Emphasis on civil society globally coincides with the ascendance of the neo-liberal political project</a:t>
            </a:r>
          </a:p>
          <a:p>
            <a:r>
              <a:rPr lang="en-US" dirty="0" smtClean="0"/>
              <a:t>Qualifications attributed to NGOs by this world-view:</a:t>
            </a:r>
          </a:p>
          <a:p>
            <a:pPr>
              <a:buFontTx/>
              <a:buChar char="-"/>
            </a:pPr>
            <a:r>
              <a:rPr lang="en-US" dirty="0" smtClean="0"/>
              <a:t>Not an arena of contestation but sphere for deliberation and consensus</a:t>
            </a:r>
          </a:p>
          <a:p>
            <a:pPr>
              <a:buFontTx/>
              <a:buChar char="-"/>
            </a:pPr>
            <a:r>
              <a:rPr lang="en-US" dirty="0" smtClean="0"/>
              <a:t>A de-</a:t>
            </a:r>
            <a:r>
              <a:rPr lang="en-US" dirty="0" err="1" smtClean="0"/>
              <a:t>politicised</a:t>
            </a:r>
            <a:r>
              <a:rPr lang="en-US" dirty="0" smtClean="0"/>
              <a:t> “sector” functioning in an environment of shrinking public sector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8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 Delegation to Ankara, </a:t>
            </a:r>
            <a:r>
              <a:rPr lang="en-US" i="1" dirty="0"/>
              <a:t>Civil Society at Work</a:t>
            </a:r>
            <a:r>
              <a:rPr lang="en-US" dirty="0"/>
              <a:t>, 1999. 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“obvious characteristics of NGOs are NGOs not solely serving their own aims and values…having a mediating role between the central authority and citizens…filling in the gaps in mechanisms where governments can’t...”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26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NGOs as mediators and facilitators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NGOs as facilitators of reform</a:t>
            </a:r>
          </a:p>
          <a:p>
            <a:r>
              <a:rPr lang="en-US" dirty="0" smtClean="0"/>
              <a:t>NGOs as channels </a:t>
            </a:r>
            <a:r>
              <a:rPr lang="en-US" dirty="0" err="1" smtClean="0"/>
              <a:t>legitimising</a:t>
            </a:r>
            <a:r>
              <a:rPr lang="en-US" dirty="0" smtClean="0"/>
              <a:t> policies and processes</a:t>
            </a:r>
          </a:p>
          <a:p>
            <a:r>
              <a:rPr lang="en-US" dirty="0" smtClean="0"/>
              <a:t>Expectations from NGOs:</a:t>
            </a:r>
          </a:p>
          <a:p>
            <a:pPr>
              <a:buFontTx/>
              <a:buChar char="-"/>
            </a:pPr>
            <a:r>
              <a:rPr lang="en-US" dirty="0" smtClean="0"/>
              <a:t>“Professionalism”</a:t>
            </a:r>
          </a:p>
          <a:p>
            <a:pPr>
              <a:buFontTx/>
              <a:buChar char="-"/>
            </a:pPr>
            <a:r>
              <a:rPr lang="en-US" dirty="0" smtClean="0"/>
              <a:t>Technical input</a:t>
            </a:r>
          </a:p>
          <a:p>
            <a:pPr>
              <a:buFontTx/>
              <a:buChar char="-"/>
            </a:pPr>
            <a:r>
              <a:rPr lang="en-US" dirty="0" smtClean="0"/>
              <a:t>Increased </a:t>
            </a:r>
            <a:r>
              <a:rPr lang="en-US" dirty="0" err="1" smtClean="0"/>
              <a:t>specialisation</a:t>
            </a:r>
            <a:r>
              <a:rPr lang="en-US" dirty="0" smtClean="0"/>
              <a:t> on issues</a:t>
            </a:r>
          </a:p>
          <a:p>
            <a:r>
              <a:rPr lang="en-US" dirty="0" smtClean="0"/>
              <a:t>Consequence:</a:t>
            </a:r>
          </a:p>
          <a:p>
            <a:pPr>
              <a:buFontTx/>
              <a:buChar char="-"/>
            </a:pPr>
            <a:r>
              <a:rPr lang="en-US" dirty="0" smtClean="0"/>
              <a:t>Difficulties in working on human rights keeping in mind their indivisibility, including economic &amp; social rights</a:t>
            </a:r>
          </a:p>
          <a:p>
            <a:pPr>
              <a:buFontTx/>
              <a:buChar char="-"/>
            </a:pPr>
            <a:r>
              <a:rPr lang="en-US" dirty="0" smtClean="0"/>
              <a:t>Difficulties in building alliances across issues &amp; target groups</a:t>
            </a:r>
          </a:p>
        </p:txBody>
      </p:sp>
    </p:spTree>
    <p:extLst>
      <p:ext uri="{BB962C8B-B14F-4D97-AF65-F5344CB8AC3E}">
        <p14:creationId xmlns:p14="http://schemas.microsoft.com/office/powerpoint/2010/main" val="319006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Reflections on Human/Minority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‘political’ is </a:t>
            </a:r>
            <a:r>
              <a:rPr lang="en-US" dirty="0" err="1" smtClean="0"/>
              <a:t>stigmatised</a:t>
            </a:r>
            <a:r>
              <a:rPr lang="en-US" dirty="0" smtClean="0"/>
              <a:t> and pitched against being ‘professional’</a:t>
            </a:r>
          </a:p>
          <a:p>
            <a:r>
              <a:rPr lang="en-US" dirty="0" smtClean="0"/>
              <a:t>Rights based work cannot be non-political as it cannot ignore:</a:t>
            </a:r>
          </a:p>
          <a:p>
            <a:pPr>
              <a:buFontTx/>
              <a:buChar char="-"/>
            </a:pPr>
            <a:r>
              <a:rPr lang="en-US" dirty="0"/>
              <a:t>T</a:t>
            </a:r>
            <a:r>
              <a:rPr lang="en-US" dirty="0" smtClean="0"/>
              <a:t>he source of violations</a:t>
            </a:r>
          </a:p>
          <a:p>
            <a:pPr>
              <a:buFontTx/>
              <a:buChar char="-"/>
            </a:pPr>
            <a:r>
              <a:rPr lang="en-US" dirty="0" smtClean="0"/>
              <a:t>The source of the provision of rights</a:t>
            </a:r>
          </a:p>
          <a:p>
            <a:pPr>
              <a:buFontTx/>
              <a:buChar char="-"/>
            </a:pPr>
            <a:r>
              <a:rPr lang="en-US" dirty="0" smtClean="0"/>
              <a:t>That a large bulk of politics has fallen under the sphere of non-governmental activities</a:t>
            </a:r>
          </a:p>
        </p:txBody>
      </p:sp>
    </p:spTree>
    <p:extLst>
      <p:ext uri="{BB962C8B-B14F-4D97-AF65-F5344CB8AC3E}">
        <p14:creationId xmlns:p14="http://schemas.microsoft.com/office/powerpoint/2010/main" val="3903668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final 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Core-funding based on multi-annual strategies</a:t>
            </a:r>
          </a:p>
          <a:p>
            <a:r>
              <a:rPr lang="en-US" dirty="0" smtClean="0"/>
              <a:t>Funding to human rights defenders, unregistered platforms, movements, groups etc.</a:t>
            </a:r>
          </a:p>
          <a:p>
            <a:r>
              <a:rPr lang="en-US" dirty="0" smtClean="0"/>
              <a:t>Reconcile ourselves with the fact that rights based struggles cannot be without </a:t>
            </a:r>
            <a:r>
              <a:rPr lang="en-US" smtClean="0"/>
              <a:t>dissent and not </a:t>
            </a:r>
            <a:r>
              <a:rPr lang="en-US" dirty="0" smtClean="0"/>
              <a:t>all dissent will </a:t>
            </a:r>
            <a:r>
              <a:rPr lang="en-US" smtClean="0"/>
              <a:t>be funded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09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</TotalTime>
  <Words>377</Words>
  <Application>Microsoft Macintosh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What has the EU done for/to human/minority rights NGOs in Turkey?  Meriç Özgüneş</vt:lpstr>
      <vt:lpstr>Context</vt:lpstr>
      <vt:lpstr>From minority rights to cultural diversity</vt:lpstr>
      <vt:lpstr>Attributions to Civil Society</vt:lpstr>
      <vt:lpstr>EC Delegation to Ankara, Civil Society at Work, 1999.   </vt:lpstr>
      <vt:lpstr>NGOs as mediators and facilitators</vt:lpstr>
      <vt:lpstr>Reflections on Human/Minority Rights</vt:lpstr>
      <vt:lpstr>Some final thoughts…</vt:lpstr>
    </vt:vector>
  </TitlesOfParts>
  <Company>Internet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Aida Bagic</cp:lastModifiedBy>
  <cp:revision>27</cp:revision>
  <dcterms:created xsi:type="dcterms:W3CDTF">2013-04-08T14:50:11Z</dcterms:created>
  <dcterms:modified xsi:type="dcterms:W3CDTF">2013-04-18T05:14:19Z</dcterms:modified>
</cp:coreProperties>
</file>