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8" r:id="rId3"/>
    <p:sldId id="268" r:id="rId4"/>
    <p:sldId id="267" r:id="rId5"/>
    <p:sldId id="266" r:id="rId6"/>
    <p:sldId id="261" r:id="rId7"/>
    <p:sldId id="262" r:id="rId8"/>
    <p:sldId id="263" r:id="rId9"/>
    <p:sldId id="264" r:id="rId10"/>
    <p:sldId id="265" r:id="rId11"/>
    <p:sldId id="259" r:id="rId12"/>
    <p:sldId id="269" r:id="rId13"/>
    <p:sldId id="270"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477F"/>
    <a:srgbClr val="F9DC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36" autoAdjust="0"/>
  </p:normalViewPr>
  <p:slideViewPr>
    <p:cSldViewPr snapToGrid="0" snapToObjects="1">
      <p:cViewPr>
        <p:scale>
          <a:sx n="90" d="100"/>
          <a:sy n="90" d="100"/>
        </p:scale>
        <p:origin x="-59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272DFC-47A3-4BB8-A9BB-FD84EAD35C69}" type="datetimeFigureOut">
              <a:rPr lang="sr-Latn-CS" smtClean="0"/>
              <a:pPr/>
              <a:t>15.4.2013</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C3D033-3532-40CB-A038-164C8F99D823}" type="slidenum">
              <a:rPr lang="hr-HR" smtClean="0"/>
              <a:pPr/>
              <a:t>‹#›</a:t>
            </a:fld>
            <a:endParaRPr lang="hr-HR"/>
          </a:p>
        </p:txBody>
      </p:sp>
    </p:spTree>
    <p:extLst>
      <p:ext uri="{BB962C8B-B14F-4D97-AF65-F5344CB8AC3E}">
        <p14:creationId xmlns:p14="http://schemas.microsoft.com/office/powerpoint/2010/main" val="1010309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2</a:t>
            </a:fld>
            <a:endParaRPr lang="hr-H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14</a:t>
            </a:fld>
            <a:endParaRPr lang="hr-HR"/>
          </a:p>
        </p:txBody>
      </p:sp>
    </p:spTree>
    <p:extLst>
      <p:ext uri="{BB962C8B-B14F-4D97-AF65-F5344CB8AC3E}">
        <p14:creationId xmlns:p14="http://schemas.microsoft.com/office/powerpoint/2010/main" val="2922343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3</a:t>
            </a:fld>
            <a:endParaRPr lang="hr-H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4</a:t>
            </a:fld>
            <a:endParaRPr lang="hr-H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hr-HR" sz="1200" dirty="0" smtClean="0">
                <a:solidFill>
                  <a:srgbClr val="32477F"/>
                </a:solidFill>
              </a:rPr>
              <a:t>Dio istraživanja “Uloga hrvatskih organizacija civilnog društva u procesu pridruživanja EU”  </a:t>
            </a:r>
          </a:p>
          <a:p>
            <a:r>
              <a:rPr lang="hr-HR" sz="1200" dirty="0" smtClean="0">
                <a:solidFill>
                  <a:srgbClr val="FF0000"/>
                </a:solidFill>
              </a:rPr>
              <a:t>Svrha:</a:t>
            </a:r>
            <a:r>
              <a:rPr lang="hr-HR" sz="1200" dirty="0" smtClean="0">
                <a:solidFill>
                  <a:srgbClr val="32477F"/>
                </a:solidFill>
              </a:rPr>
              <a:t> prikupljanje relevantnih informacija od širokog kruga dionika aktivnih u organizacijama civilnog društva u Hrvatskoj</a:t>
            </a:r>
          </a:p>
          <a:p>
            <a:r>
              <a:rPr lang="hr-HR" sz="1200" dirty="0" smtClean="0">
                <a:solidFill>
                  <a:srgbClr val="32477F"/>
                </a:solidFill>
              </a:rPr>
              <a:t>- min. 131 cjelovito popunjena anketa – do </a:t>
            </a:r>
            <a:r>
              <a:rPr lang="hr-HR" sz="1200" dirty="0" err="1" smtClean="0">
                <a:solidFill>
                  <a:srgbClr val="32477F"/>
                </a:solidFill>
              </a:rPr>
              <a:t>max</a:t>
            </a:r>
            <a:r>
              <a:rPr lang="hr-HR" sz="1200" dirty="0" smtClean="0">
                <a:solidFill>
                  <a:srgbClr val="32477F"/>
                </a:solidFill>
              </a:rPr>
              <a:t> 171 </a:t>
            </a:r>
            <a:r>
              <a:rPr lang="hr-HR" sz="1200" dirty="0" err="1" smtClean="0">
                <a:solidFill>
                  <a:srgbClr val="32477F"/>
                </a:solidFill>
              </a:rPr>
              <a:t>cjelovtio</a:t>
            </a:r>
            <a:r>
              <a:rPr lang="hr-HR" sz="1200" dirty="0" smtClean="0">
                <a:solidFill>
                  <a:srgbClr val="32477F"/>
                </a:solidFill>
              </a:rPr>
              <a:t> popunjen</a:t>
            </a:r>
            <a:r>
              <a:rPr lang="hr-HR" sz="1200" baseline="0" dirty="0" smtClean="0">
                <a:solidFill>
                  <a:srgbClr val="32477F"/>
                </a:solidFill>
              </a:rPr>
              <a:t> odgovor</a:t>
            </a:r>
            <a:r>
              <a:rPr lang="hr-HR" sz="1200" dirty="0" smtClean="0">
                <a:solidFill>
                  <a:srgbClr val="32477F"/>
                </a:solidFill>
              </a:rPr>
              <a:t> </a:t>
            </a:r>
          </a:p>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5</a:t>
            </a:fld>
            <a:endParaRPr lang="hr-H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hr-HR" sz="1200" kern="1200" dirty="0" smtClean="0">
                <a:solidFill>
                  <a:schemeClr val="tx1"/>
                </a:solidFill>
                <a:latin typeface="+mn-lt"/>
                <a:ea typeface="+mn-ea"/>
                <a:cs typeface="+mn-cs"/>
              </a:rPr>
              <a:t>Dominantno</a:t>
            </a:r>
            <a:r>
              <a:rPr lang="hr-HR" sz="1200" kern="1200" baseline="0" dirty="0" smtClean="0">
                <a:solidFill>
                  <a:schemeClr val="tx1"/>
                </a:solidFill>
                <a:latin typeface="+mn-lt"/>
                <a:ea typeface="+mn-ea"/>
                <a:cs typeface="+mn-cs"/>
              </a:rPr>
              <a:t> područje djelovanja:</a:t>
            </a:r>
          </a:p>
          <a:p>
            <a:endParaRPr lang="hr-HR" sz="1200" kern="1200" baseline="0" dirty="0" smtClean="0">
              <a:solidFill>
                <a:schemeClr val="tx1"/>
              </a:solidFill>
              <a:latin typeface="+mn-lt"/>
              <a:ea typeface="+mn-ea"/>
              <a:cs typeface="+mn-cs"/>
            </a:endParaRPr>
          </a:p>
          <a:p>
            <a:r>
              <a:rPr lang="hr-HR" sz="1200" kern="1200" baseline="0" dirty="0" smtClean="0">
                <a:solidFill>
                  <a:schemeClr val="tx1"/>
                </a:solidFill>
                <a:latin typeface="+mn-lt"/>
                <a:ea typeface="+mn-ea"/>
                <a:cs typeface="+mn-cs"/>
              </a:rPr>
              <a:t>- lokalna razina: 39,2%</a:t>
            </a:r>
          </a:p>
          <a:p>
            <a:r>
              <a:rPr lang="hr-HR" sz="1200" kern="1200" baseline="0" dirty="0" smtClean="0">
                <a:solidFill>
                  <a:schemeClr val="tx1"/>
                </a:solidFill>
                <a:latin typeface="+mn-lt"/>
                <a:ea typeface="+mn-ea"/>
                <a:cs typeface="+mn-cs"/>
              </a:rPr>
              <a:t>- jedna ili više </a:t>
            </a:r>
            <a:r>
              <a:rPr lang="hr-HR" sz="1200" kern="1200" baseline="0" dirty="0" err="1" smtClean="0">
                <a:solidFill>
                  <a:schemeClr val="tx1"/>
                </a:solidFill>
                <a:latin typeface="+mn-lt"/>
                <a:ea typeface="+mn-ea"/>
                <a:cs typeface="+mn-cs"/>
              </a:rPr>
              <a:t>žup</a:t>
            </a:r>
            <a:r>
              <a:rPr lang="hr-HR" sz="1200" kern="1200" baseline="0" dirty="0" smtClean="0">
                <a:solidFill>
                  <a:schemeClr val="tx1"/>
                </a:solidFill>
                <a:latin typeface="+mn-lt"/>
                <a:ea typeface="+mn-ea"/>
                <a:cs typeface="+mn-cs"/>
              </a:rPr>
              <a:t>: 28,1%</a:t>
            </a:r>
            <a:endParaRPr lang="hr-HR" sz="1200" kern="1200" dirty="0" smtClean="0">
              <a:solidFill>
                <a:schemeClr val="tx1"/>
              </a:solidFill>
              <a:latin typeface="+mn-lt"/>
              <a:ea typeface="+mn-ea"/>
              <a:cs typeface="+mn-cs"/>
            </a:endParaRPr>
          </a:p>
          <a:p>
            <a:pPr>
              <a:buFontTx/>
              <a:buChar char="-"/>
            </a:pPr>
            <a:r>
              <a:rPr lang="hr-HR" dirty="0" smtClean="0"/>
              <a:t> Nacionalna razina: 22,8%</a:t>
            </a:r>
          </a:p>
          <a:p>
            <a:pPr>
              <a:buFontTx/>
              <a:buChar char="-"/>
            </a:pPr>
            <a:r>
              <a:rPr lang="hr-HR" dirty="0" smtClean="0"/>
              <a:t> IPA zemlje: 5,8%</a:t>
            </a:r>
          </a:p>
          <a:p>
            <a:pPr>
              <a:buFontTx/>
              <a:buChar char="-"/>
            </a:pPr>
            <a:r>
              <a:rPr lang="hr-HR" dirty="0" smtClean="0"/>
              <a:t> zemlje EU: 2,9%</a:t>
            </a:r>
          </a:p>
          <a:p>
            <a:pPr>
              <a:buFontTx/>
              <a:buChar char="-"/>
            </a:pPr>
            <a:r>
              <a:rPr lang="hr-HR" baseline="0" dirty="0" smtClean="0"/>
              <a:t> na području ostalih zemalja: 1,2%</a:t>
            </a:r>
            <a:endParaRPr lang="hr-HR" dirty="0" smtClean="0"/>
          </a:p>
          <a:p>
            <a:pPr>
              <a:buFontTx/>
              <a:buChar char="-"/>
            </a:pPr>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6</a:t>
            </a:fld>
            <a:endParaRPr lang="hr-H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hr-HR" sz="1200" kern="1200" dirty="0" smtClean="0">
                <a:solidFill>
                  <a:schemeClr val="tx1"/>
                </a:solidFill>
                <a:latin typeface="+mn-lt"/>
                <a:ea typeface="+mn-ea"/>
                <a:cs typeface="+mn-cs"/>
              </a:rPr>
              <a:t>U gotovo 50% slučajeva ispitanici (naravno opet se to odnosi na one koji su odgovorili te se treba usporediti rezultat na razini cijelog uzorka) smatraju da je proces pridruživanja pozitivno utjecao na kvalitetu partnerstva organizacija civilnog društva s ostalim organizacijama/institucijama na način da se taj odnos poboljšao (od neznatnog do značajnog poboljšanja).</a:t>
            </a:r>
          </a:p>
          <a:p>
            <a:r>
              <a:rPr lang="hr-HR" sz="1200" kern="1200" dirty="0" err="1" smtClean="0">
                <a:solidFill>
                  <a:schemeClr val="tx1"/>
                </a:solidFill>
                <a:latin typeface="+mn-lt"/>
                <a:ea typeface="+mn-ea"/>
                <a:cs typeface="+mn-cs"/>
              </a:rPr>
              <a:t>Slide</a:t>
            </a:r>
            <a:r>
              <a:rPr lang="hr-HR" sz="1200" kern="1200" dirty="0" smtClean="0">
                <a:solidFill>
                  <a:schemeClr val="tx1"/>
                </a:solidFill>
                <a:latin typeface="+mn-lt"/>
                <a:ea typeface="+mn-ea"/>
                <a:cs typeface="+mn-cs"/>
              </a:rPr>
              <a:t> 13:</a:t>
            </a:r>
          </a:p>
          <a:p>
            <a:r>
              <a:rPr lang="hr-HR" sz="1200" kern="1200" dirty="0" smtClean="0">
                <a:solidFill>
                  <a:schemeClr val="tx1"/>
                </a:solidFill>
                <a:latin typeface="+mn-lt"/>
                <a:ea typeface="+mn-ea"/>
                <a:cs typeface="+mn-cs"/>
              </a:rPr>
              <a:t>Proces pridruživanja utjecao je pozitivno na održivost partnerstva organizacije s ostalim organizacijama/institucijama. Naime, suradnja unutar partnerstva uspostavljenog za potrebe aktivnosti/provedbe projekta često se nastavila, potvrdilo je 45,7% ispitanika od onih koji su odgovorili na ovo pitanje (</a:t>
            </a:r>
            <a:r>
              <a:rPr lang="hr-HR" sz="1200" kern="1200" dirty="0" err="1" smtClean="0">
                <a:solidFill>
                  <a:schemeClr val="tx1"/>
                </a:solidFill>
                <a:latin typeface="+mn-lt"/>
                <a:ea typeface="+mn-ea"/>
                <a:cs typeface="+mn-cs"/>
              </a:rPr>
              <a:t>ca</a:t>
            </a:r>
            <a:r>
              <a:rPr lang="hr-HR" sz="1200" kern="1200" dirty="0" smtClean="0">
                <a:solidFill>
                  <a:schemeClr val="tx1"/>
                </a:solidFill>
                <a:latin typeface="+mn-lt"/>
                <a:ea typeface="+mn-ea"/>
                <a:cs typeface="+mn-cs"/>
              </a:rPr>
              <a:t> 5,4% od </a:t>
            </a:r>
            <a:r>
              <a:rPr lang="hr-HR" sz="1200" kern="1200" dirty="0" err="1" smtClean="0">
                <a:solidFill>
                  <a:schemeClr val="tx1"/>
                </a:solidFill>
                <a:latin typeface="+mn-lt"/>
                <a:ea typeface="+mn-ea"/>
                <a:cs typeface="+mn-cs"/>
              </a:rPr>
              <a:t>uk.broja</a:t>
            </a:r>
            <a:r>
              <a:rPr lang="hr-HR" sz="1200" kern="1200" dirty="0" smtClean="0">
                <a:solidFill>
                  <a:schemeClr val="tx1"/>
                </a:solidFill>
                <a:latin typeface="+mn-lt"/>
                <a:ea typeface="+mn-ea"/>
                <a:cs typeface="+mn-cs"/>
              </a:rPr>
              <a:t> primatelja ankete). Razmjerno mali broj ispitanika (6,5% od onih koji su odgovorili na ovo pitanje) smatra da je partnerstvo uspostavljeno samo za potrebe provedbe konkretne aktivnosti/projekta.</a:t>
            </a:r>
          </a:p>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7</a:t>
            </a:fld>
            <a:endParaRPr lang="hr-H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It required additional education through seminars/trainings/courses related to EU accession issues</a:t>
            </a:r>
            <a:endParaRPr lang="hr-HR"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Organization built competence and capacities to transfer knowledge and skills to other</a:t>
            </a:r>
            <a:endParaRPr lang="hr-HR" sz="1200" kern="1200" dirty="0" smtClean="0">
              <a:solidFill>
                <a:schemeClr val="tx1"/>
              </a:solidFill>
              <a:latin typeface="+mn-lt"/>
              <a:ea typeface="+mn-ea"/>
              <a:cs typeface="+mn-cs"/>
            </a:endParaRPr>
          </a:p>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8</a:t>
            </a:fld>
            <a:endParaRPr lang="hr-H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It required additional education through seminars/trainings/courses related to EU accession issues</a:t>
            </a:r>
            <a:endParaRPr lang="hr-HR"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Organization built competence and capacities to transfer knowledge and skills to other</a:t>
            </a:r>
            <a:endParaRPr lang="hr-HR" sz="1200" kern="1200" dirty="0" smtClean="0">
              <a:solidFill>
                <a:schemeClr val="tx1"/>
              </a:solidFill>
              <a:latin typeface="+mn-lt"/>
              <a:ea typeface="+mn-ea"/>
              <a:cs typeface="+mn-cs"/>
            </a:endParaRPr>
          </a:p>
          <a:p>
            <a:pPr lvl="0"/>
            <a:r>
              <a:rPr lang="hr-HR" sz="1200" b="1"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the role of CSOs after accession of the Republic of Croatia to the EU</a:t>
            </a:r>
            <a:endParaRPr lang="hr-HR" sz="1200" kern="1200" dirty="0" smtClean="0">
              <a:solidFill>
                <a:schemeClr val="tx1"/>
              </a:solidFill>
              <a:latin typeface="+mn-lt"/>
              <a:ea typeface="+mn-ea"/>
              <a:cs typeface="+mn-cs"/>
            </a:endParaRPr>
          </a:p>
          <a:p>
            <a:pPr lvl="0">
              <a:buFont typeface="Arial" pitchFamily="34" charset="0"/>
              <a:buChar char="•"/>
            </a:pPr>
            <a:r>
              <a:rPr lang="en-GB" sz="1200" kern="1200" dirty="0" smtClean="0">
                <a:solidFill>
                  <a:schemeClr val="tx1"/>
                </a:solidFill>
                <a:latin typeface="+mn-lt"/>
                <a:ea typeface="+mn-ea"/>
                <a:cs typeface="+mn-cs"/>
              </a:rPr>
              <a:t>The role of CSOs will not change</a:t>
            </a:r>
            <a:r>
              <a:rPr lang="hr-HR" sz="1200" kern="1200" dirty="0" smtClean="0">
                <a:solidFill>
                  <a:schemeClr val="tx1"/>
                </a:solidFill>
                <a:latin typeface="+mn-lt"/>
                <a:ea typeface="+mn-ea"/>
                <a:cs typeface="+mn-cs"/>
              </a:rPr>
              <a:t> – 20,4%</a:t>
            </a:r>
          </a:p>
          <a:p>
            <a:pPr lvl="0">
              <a:buFont typeface="Arial" pitchFamily="34" charset="0"/>
              <a:buChar char="•"/>
            </a:pPr>
            <a:r>
              <a:rPr lang="en-GB" sz="1200" kern="1200" dirty="0" smtClean="0">
                <a:solidFill>
                  <a:schemeClr val="tx1"/>
                </a:solidFill>
                <a:latin typeface="+mn-lt"/>
                <a:ea typeface="+mn-ea"/>
                <a:cs typeface="+mn-cs"/>
              </a:rPr>
              <a:t>The role of CSOs will slightly change</a:t>
            </a:r>
            <a:r>
              <a:rPr lang="hr-HR" sz="1200" kern="1200" dirty="0" smtClean="0">
                <a:solidFill>
                  <a:schemeClr val="tx1"/>
                </a:solidFill>
                <a:latin typeface="+mn-lt"/>
                <a:ea typeface="+mn-ea"/>
                <a:cs typeface="+mn-cs"/>
              </a:rPr>
              <a:t> – 51,8%</a:t>
            </a:r>
          </a:p>
          <a:p>
            <a:pPr lvl="0">
              <a:buFont typeface="Arial" pitchFamily="34" charset="0"/>
              <a:buChar char="•"/>
            </a:pPr>
            <a:r>
              <a:rPr lang="en-GB" sz="1200" kern="1200" dirty="0" smtClean="0">
                <a:solidFill>
                  <a:schemeClr val="tx1"/>
                </a:solidFill>
                <a:latin typeface="+mn-lt"/>
                <a:ea typeface="+mn-ea"/>
                <a:cs typeface="+mn-cs"/>
              </a:rPr>
              <a:t>The role of CSOs will considerably change</a:t>
            </a:r>
            <a:r>
              <a:rPr lang="hr-HR" sz="1200" kern="1200" dirty="0" smtClean="0">
                <a:solidFill>
                  <a:schemeClr val="tx1"/>
                </a:solidFill>
                <a:latin typeface="+mn-lt"/>
                <a:ea typeface="+mn-ea"/>
                <a:cs typeface="+mn-cs"/>
              </a:rPr>
              <a:t> 23,4%</a:t>
            </a:r>
          </a:p>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9</a:t>
            </a:fld>
            <a:endParaRPr lang="hr-H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It required additional education through seminars/trainings/courses related to EU accession issues</a:t>
            </a:r>
            <a:endParaRPr lang="hr-HR"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Organization built competence and capacities to transfer knowledge and skills to other</a:t>
            </a:r>
            <a:endParaRPr lang="hr-HR" sz="1200" kern="1200" dirty="0" smtClean="0">
              <a:solidFill>
                <a:schemeClr val="tx1"/>
              </a:solidFill>
              <a:latin typeface="+mn-lt"/>
              <a:ea typeface="+mn-ea"/>
              <a:cs typeface="+mn-cs"/>
            </a:endParaRPr>
          </a:p>
          <a:p>
            <a:pPr lvl="0"/>
            <a:r>
              <a:rPr lang="hr-HR" sz="1200" b="1"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the role of CSOs after accession of the Republic of Croatia to the EU</a:t>
            </a:r>
            <a:endParaRPr lang="hr-HR" sz="1200" kern="1200" dirty="0" smtClean="0">
              <a:solidFill>
                <a:schemeClr val="tx1"/>
              </a:solidFill>
              <a:latin typeface="+mn-lt"/>
              <a:ea typeface="+mn-ea"/>
              <a:cs typeface="+mn-cs"/>
            </a:endParaRPr>
          </a:p>
          <a:p>
            <a:pPr lvl="0">
              <a:buFont typeface="Arial" pitchFamily="34" charset="0"/>
              <a:buChar char="•"/>
            </a:pPr>
            <a:r>
              <a:rPr lang="en-GB" sz="1200" kern="1200" dirty="0" smtClean="0">
                <a:solidFill>
                  <a:schemeClr val="tx1"/>
                </a:solidFill>
                <a:latin typeface="+mn-lt"/>
                <a:ea typeface="+mn-ea"/>
                <a:cs typeface="+mn-cs"/>
              </a:rPr>
              <a:t>The role of CSOs will not change</a:t>
            </a:r>
            <a:r>
              <a:rPr lang="hr-HR" sz="1200" kern="1200" dirty="0" smtClean="0">
                <a:solidFill>
                  <a:schemeClr val="tx1"/>
                </a:solidFill>
                <a:latin typeface="+mn-lt"/>
                <a:ea typeface="+mn-ea"/>
                <a:cs typeface="+mn-cs"/>
              </a:rPr>
              <a:t> – 20,4%</a:t>
            </a:r>
          </a:p>
          <a:p>
            <a:pPr lvl="0">
              <a:buFont typeface="Arial" pitchFamily="34" charset="0"/>
              <a:buChar char="•"/>
            </a:pPr>
            <a:r>
              <a:rPr lang="en-GB" sz="1200" kern="1200" dirty="0" smtClean="0">
                <a:solidFill>
                  <a:schemeClr val="tx1"/>
                </a:solidFill>
                <a:latin typeface="+mn-lt"/>
                <a:ea typeface="+mn-ea"/>
                <a:cs typeface="+mn-cs"/>
              </a:rPr>
              <a:t>The role of CSOs will slightly change</a:t>
            </a:r>
            <a:r>
              <a:rPr lang="hr-HR" sz="1200" kern="1200" dirty="0" smtClean="0">
                <a:solidFill>
                  <a:schemeClr val="tx1"/>
                </a:solidFill>
                <a:latin typeface="+mn-lt"/>
                <a:ea typeface="+mn-ea"/>
                <a:cs typeface="+mn-cs"/>
              </a:rPr>
              <a:t> – 51,8%</a:t>
            </a:r>
          </a:p>
          <a:p>
            <a:pPr lvl="0">
              <a:buFont typeface="Arial" pitchFamily="34" charset="0"/>
              <a:buChar char="•"/>
            </a:pPr>
            <a:r>
              <a:rPr lang="en-GB" sz="1200" kern="1200" dirty="0" smtClean="0">
                <a:solidFill>
                  <a:schemeClr val="tx1"/>
                </a:solidFill>
                <a:latin typeface="+mn-lt"/>
                <a:ea typeface="+mn-ea"/>
                <a:cs typeface="+mn-cs"/>
              </a:rPr>
              <a:t>The role of CSOs will considerably change</a:t>
            </a:r>
            <a:r>
              <a:rPr lang="hr-HR" sz="1200" kern="1200" dirty="0" smtClean="0">
                <a:solidFill>
                  <a:schemeClr val="tx1"/>
                </a:solidFill>
                <a:latin typeface="+mn-lt"/>
                <a:ea typeface="+mn-ea"/>
                <a:cs typeface="+mn-cs"/>
              </a:rPr>
              <a:t> 23,4%</a:t>
            </a:r>
          </a:p>
          <a:p>
            <a:endParaRPr lang="hr-HR" dirty="0"/>
          </a:p>
        </p:txBody>
      </p:sp>
      <p:sp>
        <p:nvSpPr>
          <p:cNvPr id="4" name="Slide Number Placeholder 3"/>
          <p:cNvSpPr>
            <a:spLocks noGrp="1"/>
          </p:cNvSpPr>
          <p:nvPr>
            <p:ph type="sldNum" sz="quarter" idx="10"/>
          </p:nvPr>
        </p:nvSpPr>
        <p:spPr/>
        <p:txBody>
          <a:bodyPr/>
          <a:lstStyle/>
          <a:p>
            <a:fld id="{83C3D033-3532-40CB-A038-164C8F99D823}" type="slidenum">
              <a:rPr lang="hr-HR" smtClean="0"/>
              <a:pPr/>
              <a:t>10</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a-IN"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a-IN" smtClean="0"/>
              <a:t>Click to edit Master subtitle style</a:t>
            </a:r>
            <a:endParaRPr lang="en-US"/>
          </a:p>
        </p:txBody>
      </p:sp>
      <p:sp>
        <p:nvSpPr>
          <p:cNvPr id="4" name="Date Placeholder 3"/>
          <p:cNvSpPr>
            <a:spLocks noGrp="1"/>
          </p:cNvSpPr>
          <p:nvPr>
            <p:ph type="dt" sz="half" idx="10"/>
          </p:nvPr>
        </p:nvSpPr>
        <p:spPr/>
        <p:txBody>
          <a:bodyPr/>
          <a:lstStyle/>
          <a:p>
            <a:fld id="{B61D6565-A530-4EA4-9F2E-392C07D7E5DC}" type="datetime1">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1912776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6CA0B5C1-4E2D-41A4-9E42-5C5DB1935527}" type="datetime1">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1383297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a-IN"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DCCED4CA-A639-4B7C-A30D-0DFCC1C7C9B2}" type="datetime1">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2317578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Content Placeholder 2"/>
          <p:cNvSpPr>
            <a:spLocks noGrp="1"/>
          </p:cNvSpPr>
          <p:nvPr>
            <p:ph idx="1"/>
          </p:nvPr>
        </p:nvSpPr>
        <p:spPr/>
        <p:txBody>
          <a:body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p:txBody>
          <a:bodyPr/>
          <a:lstStyle/>
          <a:p>
            <a:fld id="{8ABFB3B2-4898-4180-81BC-54B2C7CDEEDC}" type="datetime1">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3295046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a-IN"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a-IN" smtClean="0"/>
              <a:t>Click to edit Master text styles</a:t>
            </a:r>
          </a:p>
        </p:txBody>
      </p:sp>
      <p:sp>
        <p:nvSpPr>
          <p:cNvPr id="4" name="Date Placeholder 3"/>
          <p:cNvSpPr>
            <a:spLocks noGrp="1"/>
          </p:cNvSpPr>
          <p:nvPr>
            <p:ph type="dt" sz="half" idx="10"/>
          </p:nvPr>
        </p:nvSpPr>
        <p:spPr/>
        <p:txBody>
          <a:bodyPr/>
          <a:lstStyle/>
          <a:p>
            <a:fld id="{1CC4B5DE-3A49-48A2-A305-85D63D579817}" type="datetime1">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3644542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Date Placeholder 4"/>
          <p:cNvSpPr>
            <a:spLocks noGrp="1"/>
          </p:cNvSpPr>
          <p:nvPr>
            <p:ph type="dt" sz="half" idx="10"/>
          </p:nvPr>
        </p:nvSpPr>
        <p:spPr/>
        <p:txBody>
          <a:bodyPr/>
          <a:lstStyle/>
          <a:p>
            <a:fld id="{5CD8C936-040F-41A1-8295-699962B2E5AC}" type="datetime1">
              <a:rPr lang="en-US" smtClean="0"/>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3276869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a-IN"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a-I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7" name="Date Placeholder 6"/>
          <p:cNvSpPr>
            <a:spLocks noGrp="1"/>
          </p:cNvSpPr>
          <p:nvPr>
            <p:ph type="dt" sz="half" idx="10"/>
          </p:nvPr>
        </p:nvSpPr>
        <p:spPr/>
        <p:txBody>
          <a:bodyPr/>
          <a:lstStyle/>
          <a:p>
            <a:fld id="{5B3243C0-BF43-48D7-B8C1-4EC8F71FBA44}" type="datetime1">
              <a:rPr lang="en-US" smtClean="0"/>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981253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smtClean="0"/>
              <a:t>Click to edit Master title style</a:t>
            </a:r>
            <a:endParaRPr lang="en-US"/>
          </a:p>
        </p:txBody>
      </p:sp>
      <p:sp>
        <p:nvSpPr>
          <p:cNvPr id="3" name="Date Placeholder 2"/>
          <p:cNvSpPr>
            <a:spLocks noGrp="1"/>
          </p:cNvSpPr>
          <p:nvPr>
            <p:ph type="dt" sz="half" idx="10"/>
          </p:nvPr>
        </p:nvSpPr>
        <p:spPr/>
        <p:txBody>
          <a:bodyPr/>
          <a:lstStyle/>
          <a:p>
            <a:fld id="{D10310A4-2E15-46DA-B6B4-C9F6E38D3AE7}" type="datetime1">
              <a:rPr lang="en-US" smtClean="0"/>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3632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BD8EE-DD2E-4934-8518-E3193C05C59D}" type="datetime1">
              <a:rPr lang="en-US" smtClean="0"/>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3243327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a-IN"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smtClean="0"/>
              <a:t>Click to edit Master text styles</a:t>
            </a:r>
          </a:p>
        </p:txBody>
      </p:sp>
      <p:sp>
        <p:nvSpPr>
          <p:cNvPr id="5" name="Date Placeholder 4"/>
          <p:cNvSpPr>
            <a:spLocks noGrp="1"/>
          </p:cNvSpPr>
          <p:nvPr>
            <p:ph type="dt" sz="half" idx="10"/>
          </p:nvPr>
        </p:nvSpPr>
        <p:spPr/>
        <p:txBody>
          <a:bodyPr/>
          <a:lstStyle/>
          <a:p>
            <a:fld id="{84C357A8-A915-4EC8-A897-1E17192F5D96}" type="datetime1">
              <a:rPr lang="en-US" smtClean="0"/>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1215048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a-IN"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a-IN" smtClean="0"/>
              <a:t>Click to edit Master text styles</a:t>
            </a:r>
          </a:p>
        </p:txBody>
      </p:sp>
      <p:sp>
        <p:nvSpPr>
          <p:cNvPr id="5" name="Date Placeholder 4"/>
          <p:cNvSpPr>
            <a:spLocks noGrp="1"/>
          </p:cNvSpPr>
          <p:nvPr>
            <p:ph type="dt" sz="half" idx="10"/>
          </p:nvPr>
        </p:nvSpPr>
        <p:spPr/>
        <p:txBody>
          <a:bodyPr/>
          <a:lstStyle/>
          <a:p>
            <a:fld id="{66D04A51-56A2-4398-9B62-8483B22E36EE}" type="datetime1">
              <a:rPr lang="en-US" smtClean="0"/>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FCEC-29E6-E543-AE9E-F92E9A09CC52}" type="slidenum">
              <a:rPr lang="en-US" smtClean="0"/>
              <a:pPr/>
              <a:t>‹#›</a:t>
            </a:fld>
            <a:endParaRPr lang="en-US"/>
          </a:p>
        </p:txBody>
      </p:sp>
    </p:spTree>
    <p:extLst>
      <p:ext uri="{BB962C8B-B14F-4D97-AF65-F5344CB8AC3E}">
        <p14:creationId xmlns:p14="http://schemas.microsoft.com/office/powerpoint/2010/main" val="2190918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a-IN"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9F34F7-C698-4831-9602-D9619BE4C27A}" type="datetime1">
              <a:rPr lang="en-US" smtClean="0"/>
              <a:t>4/15/2013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5EFCEC-29E6-E543-AE9E-F92E9A09CC52}" type="slidenum">
              <a:rPr lang="en-US" smtClean="0"/>
              <a:pPr/>
              <a:t>‹#›</a:t>
            </a:fld>
            <a:endParaRPr lang="en-US"/>
          </a:p>
        </p:txBody>
      </p:sp>
    </p:spTree>
    <p:extLst>
      <p:ext uri="{BB962C8B-B14F-4D97-AF65-F5344CB8AC3E}">
        <p14:creationId xmlns:p14="http://schemas.microsoft.com/office/powerpoint/2010/main" val="775866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843" y="2519916"/>
            <a:ext cx="8550955" cy="1722302"/>
          </a:xfrm>
        </p:spPr>
        <p:txBody>
          <a:bodyPr>
            <a:noAutofit/>
          </a:bodyPr>
          <a:lstStyle/>
          <a:p>
            <a:r>
              <a:rPr lang="hr-HR" sz="3800" b="1" dirty="0" smtClean="0">
                <a:solidFill>
                  <a:srgbClr val="F9DC06"/>
                </a:solidFill>
              </a:rPr>
              <a:t>T</a:t>
            </a:r>
            <a:r>
              <a:rPr lang="en-US" sz="3800" b="1" dirty="0" smtClean="0">
                <a:solidFill>
                  <a:srgbClr val="F9DC06"/>
                </a:solidFill>
              </a:rPr>
              <a:t>he Role of Croatian Civil Society </a:t>
            </a:r>
            <a:r>
              <a:rPr lang="en-US" sz="3800" b="1" dirty="0" err="1" smtClean="0">
                <a:solidFill>
                  <a:srgbClr val="F9DC06"/>
                </a:solidFill>
              </a:rPr>
              <a:t>Organisations</a:t>
            </a:r>
            <a:r>
              <a:rPr lang="en-US" sz="3800" b="1" dirty="0" smtClean="0">
                <a:solidFill>
                  <a:srgbClr val="F9DC06"/>
                </a:solidFill>
              </a:rPr>
              <a:t> in the EU Accession Process</a:t>
            </a:r>
            <a:endParaRPr lang="en-US" sz="3800" b="1" dirty="0">
              <a:solidFill>
                <a:srgbClr val="F9DC06"/>
              </a:solidFill>
            </a:endParaRPr>
          </a:p>
        </p:txBody>
      </p:sp>
      <p:sp>
        <p:nvSpPr>
          <p:cNvPr id="3" name="Subtitle 2"/>
          <p:cNvSpPr>
            <a:spLocks noGrp="1"/>
          </p:cNvSpPr>
          <p:nvPr>
            <p:ph type="subTitle" idx="1"/>
          </p:nvPr>
        </p:nvSpPr>
        <p:spPr>
          <a:xfrm>
            <a:off x="485207" y="4242219"/>
            <a:ext cx="8305591" cy="1456832"/>
          </a:xfrm>
        </p:spPr>
        <p:txBody>
          <a:bodyPr>
            <a:normAutofit/>
          </a:bodyPr>
          <a:lstStyle/>
          <a:p>
            <a:r>
              <a:rPr lang="hr-HR" sz="1800" b="1" i="1" dirty="0" err="1" smtClean="0">
                <a:solidFill>
                  <a:schemeClr val="bg1"/>
                </a:solidFill>
              </a:rPr>
              <a:t>Dr</a:t>
            </a:r>
            <a:r>
              <a:rPr lang="hr-HR" sz="1800" b="1" i="1" dirty="0" smtClean="0">
                <a:solidFill>
                  <a:schemeClr val="bg1"/>
                </a:solidFill>
              </a:rPr>
              <a:t>. Irena Đokić </a:t>
            </a:r>
            <a:r>
              <a:rPr lang="hr-HR" sz="1800" b="1" i="1" dirty="0" err="1" smtClean="0">
                <a:solidFill>
                  <a:schemeClr val="bg1"/>
                </a:solidFill>
              </a:rPr>
              <a:t>and</a:t>
            </a:r>
            <a:r>
              <a:rPr lang="hr-HR" sz="1800" b="1" i="1" dirty="0" smtClean="0">
                <a:solidFill>
                  <a:schemeClr val="bg1"/>
                </a:solidFill>
              </a:rPr>
              <a:t> </a:t>
            </a:r>
            <a:r>
              <a:rPr lang="hr-HR" sz="1800" b="1" i="1" dirty="0" err="1" smtClean="0">
                <a:solidFill>
                  <a:schemeClr val="bg1"/>
                </a:solidFill>
              </a:rPr>
              <a:t>Dr</a:t>
            </a:r>
            <a:r>
              <a:rPr lang="hr-HR" sz="1800" b="1" i="1" dirty="0" smtClean="0">
                <a:solidFill>
                  <a:schemeClr val="bg1"/>
                </a:solidFill>
              </a:rPr>
              <a:t>. Marijana Sumpor</a:t>
            </a:r>
          </a:p>
          <a:p>
            <a:endParaRPr lang="hr-HR" sz="2400" dirty="0" smtClean="0">
              <a:solidFill>
                <a:schemeClr val="bg1"/>
              </a:solidFill>
            </a:endParaRPr>
          </a:p>
          <a:p>
            <a:r>
              <a:rPr lang="ta-IN" sz="2400" dirty="0" smtClean="0">
                <a:solidFill>
                  <a:schemeClr val="bg1"/>
                </a:solidFill>
              </a:rPr>
              <a:t>Zagreb, Hotel Westin </a:t>
            </a:r>
            <a:r>
              <a:rPr lang="en-US" sz="2400" dirty="0" smtClean="0">
                <a:solidFill>
                  <a:schemeClr val="bg1"/>
                </a:solidFill>
              </a:rPr>
              <a:t>|</a:t>
            </a:r>
            <a:r>
              <a:rPr lang="ta-IN" sz="2400" dirty="0" smtClean="0">
                <a:solidFill>
                  <a:schemeClr val="bg1"/>
                </a:solidFill>
              </a:rPr>
              <a:t> 17-19 April 2013</a:t>
            </a:r>
            <a:endParaRPr lang="en-US" sz="2400" dirty="0">
              <a:solidFill>
                <a:schemeClr val="bg1"/>
              </a:solidFill>
            </a:endParaRPr>
          </a:p>
        </p:txBody>
      </p:sp>
      <p:pic>
        <p:nvPicPr>
          <p:cNvPr id="7" name="Picture 6"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212" y="171227"/>
            <a:ext cx="1850771" cy="2476500"/>
          </a:xfrm>
          <a:prstGeom prst="rect">
            <a:avLst/>
          </a:prstGeom>
        </p:spPr>
      </p:pic>
      <p:pic>
        <p:nvPicPr>
          <p:cNvPr id="8" name="Picture 7" descr="organizator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972" y="5994503"/>
            <a:ext cx="2643124" cy="586740"/>
          </a:xfrm>
          <a:prstGeom prst="rect">
            <a:avLst/>
          </a:prstGeom>
        </p:spPr>
      </p:pic>
      <p:sp>
        <p:nvSpPr>
          <p:cNvPr id="4" name="Slide Number Placeholder 3"/>
          <p:cNvSpPr>
            <a:spLocks noGrp="1"/>
          </p:cNvSpPr>
          <p:nvPr>
            <p:ph type="sldNum" sz="quarter" idx="12"/>
          </p:nvPr>
        </p:nvSpPr>
        <p:spPr/>
        <p:txBody>
          <a:bodyPr/>
          <a:lstStyle/>
          <a:p>
            <a:fld id="{505EFCEC-29E6-E543-AE9E-F92E9A09CC52}" type="slidenum">
              <a:rPr lang="en-US" smtClean="0"/>
              <a:pPr/>
              <a:t>1</a:t>
            </a:fld>
            <a:endParaRPr lang="en-US"/>
          </a:p>
        </p:txBody>
      </p:sp>
    </p:spTree>
    <p:extLst>
      <p:ext uri="{BB962C8B-B14F-4D97-AF65-F5344CB8AC3E}">
        <p14:creationId xmlns:p14="http://schemas.microsoft.com/office/powerpoint/2010/main" val="4234189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23869" y="292687"/>
            <a:ext cx="6962931" cy="603050"/>
          </a:xfrm>
        </p:spPr>
        <p:txBody>
          <a:bodyPr>
            <a:normAutofit fontScale="90000"/>
          </a:bodyPr>
          <a:lstStyle/>
          <a:p>
            <a:pPr algn="l"/>
            <a:r>
              <a:rPr lang="hr-HR" b="1" dirty="0" smtClean="0">
                <a:solidFill>
                  <a:srgbClr val="32477F"/>
                </a:solidFill>
              </a:rPr>
              <a:t>Role </a:t>
            </a:r>
            <a:r>
              <a:rPr lang="en-GB" b="1" dirty="0" smtClean="0">
                <a:solidFill>
                  <a:srgbClr val="32477F"/>
                </a:solidFill>
              </a:rPr>
              <a:t>of CSOs after </a:t>
            </a:r>
            <a:r>
              <a:rPr lang="hr-HR" b="1" dirty="0" smtClean="0">
                <a:solidFill>
                  <a:srgbClr val="32477F"/>
                </a:solidFill>
              </a:rPr>
              <a:t>EU </a:t>
            </a:r>
            <a:r>
              <a:rPr lang="en-GB" b="1" dirty="0" smtClean="0">
                <a:solidFill>
                  <a:srgbClr val="32477F"/>
                </a:solidFill>
              </a:rPr>
              <a:t>accession </a:t>
            </a:r>
            <a:endParaRPr lang="en-GB" b="1" dirty="0">
              <a:solidFill>
                <a:srgbClr val="32477F"/>
              </a:solidFill>
            </a:endParaRPr>
          </a:p>
        </p:txBody>
      </p:sp>
      <p:sp>
        <p:nvSpPr>
          <p:cNvPr id="4" name="TextBox 3"/>
          <p:cNvSpPr txBox="1"/>
          <p:nvPr/>
        </p:nvSpPr>
        <p:spPr>
          <a:xfrm>
            <a:off x="1723869" y="1268961"/>
            <a:ext cx="7289504" cy="3642023"/>
          </a:xfrm>
          <a:prstGeom prst="rect">
            <a:avLst/>
          </a:prstGeom>
          <a:noFill/>
        </p:spPr>
        <p:txBody>
          <a:bodyPr wrap="square" rtlCol="0">
            <a:spAutoFit/>
          </a:bodyPr>
          <a:lstStyle/>
          <a:p>
            <a:pPr marL="457200" lvl="0" indent="-457200">
              <a:buFont typeface="Wingdings" pitchFamily="2" charset="2"/>
              <a:buChar char="Ø"/>
            </a:pPr>
            <a:r>
              <a:rPr lang="hr-HR" sz="2800" dirty="0" smtClean="0">
                <a:solidFill>
                  <a:srgbClr val="002060"/>
                </a:solidFill>
                <a:latin typeface="Latha" pitchFamily="34" charset="0"/>
                <a:cs typeface="Latha" pitchFamily="34" charset="0"/>
              </a:rPr>
              <a:t>R</a:t>
            </a:r>
            <a:r>
              <a:rPr lang="en-GB" sz="2800" dirty="0" smtClean="0">
                <a:solidFill>
                  <a:srgbClr val="002060"/>
                </a:solidFill>
                <a:latin typeface="Latha" pitchFamily="34" charset="0"/>
                <a:cs typeface="Latha" pitchFamily="34" charset="0"/>
              </a:rPr>
              <a:t>ole of </a:t>
            </a:r>
            <a:r>
              <a:rPr lang="en-GB" sz="2800" dirty="0" smtClean="0">
                <a:solidFill>
                  <a:srgbClr val="002060"/>
                </a:solidFill>
                <a:latin typeface="Latha" pitchFamily="34" charset="0"/>
                <a:cs typeface="Latha" pitchFamily="34" charset="0"/>
              </a:rPr>
              <a:t>CSOs</a:t>
            </a:r>
            <a:r>
              <a:rPr lang="hr-HR" sz="2800" dirty="0" smtClean="0">
                <a:solidFill>
                  <a:srgbClr val="002060"/>
                </a:solidFill>
                <a:latin typeface="Latha" pitchFamily="34" charset="0"/>
                <a:cs typeface="Latha" pitchFamily="34" charset="0"/>
              </a:rPr>
              <a:t> </a:t>
            </a:r>
            <a:r>
              <a:rPr lang="hr-HR" sz="2800" dirty="0" err="1" smtClean="0">
                <a:solidFill>
                  <a:srgbClr val="002060"/>
                </a:solidFill>
                <a:latin typeface="Latha" pitchFamily="34" charset="0"/>
                <a:cs typeface="Latha" pitchFamily="34" charset="0"/>
              </a:rPr>
              <a:t>will</a:t>
            </a:r>
            <a:endParaRPr lang="hr-HR" sz="2800" dirty="0">
              <a:solidFill>
                <a:srgbClr val="002060"/>
              </a:solidFill>
              <a:latin typeface="Latha" pitchFamily="34" charset="0"/>
              <a:cs typeface="Latha" pitchFamily="34" charset="0"/>
            </a:endParaRPr>
          </a:p>
          <a:p>
            <a:pPr marL="914400" lvl="1" indent="-457200">
              <a:buFont typeface="Arial" pitchFamily="34" charset="0"/>
              <a:buChar char="•"/>
            </a:pPr>
            <a:r>
              <a:rPr lang="en-GB" sz="2800" dirty="0" smtClean="0">
                <a:solidFill>
                  <a:srgbClr val="002060"/>
                </a:solidFill>
                <a:latin typeface="Latha" pitchFamily="34" charset="0"/>
                <a:cs typeface="Latha" pitchFamily="34" charset="0"/>
              </a:rPr>
              <a:t>not </a:t>
            </a:r>
            <a:r>
              <a:rPr lang="en-GB" sz="2800" dirty="0" smtClean="0">
                <a:solidFill>
                  <a:srgbClr val="002060"/>
                </a:solidFill>
                <a:latin typeface="Latha" pitchFamily="34" charset="0"/>
                <a:cs typeface="Latha" pitchFamily="34" charset="0"/>
              </a:rPr>
              <a:t>change</a:t>
            </a:r>
            <a:r>
              <a:rPr lang="hr-HR" sz="2800" dirty="0" smtClean="0">
                <a:solidFill>
                  <a:srgbClr val="002060"/>
                </a:solidFill>
                <a:latin typeface="Latha" pitchFamily="34" charset="0"/>
                <a:cs typeface="Latha" pitchFamily="34" charset="0"/>
              </a:rPr>
              <a:t> – </a:t>
            </a:r>
            <a:r>
              <a:rPr lang="hr-HR" sz="2800" dirty="0" smtClean="0">
                <a:solidFill>
                  <a:srgbClr val="FF0000"/>
                </a:solidFill>
                <a:latin typeface="Latha" pitchFamily="34" charset="0"/>
                <a:cs typeface="Latha" pitchFamily="34" charset="0"/>
              </a:rPr>
              <a:t>20,4%</a:t>
            </a:r>
          </a:p>
          <a:p>
            <a:pPr marL="914400" lvl="1" indent="-457200">
              <a:buFont typeface="Arial" pitchFamily="34" charset="0"/>
              <a:buChar char="•"/>
            </a:pPr>
            <a:r>
              <a:rPr lang="en-GB" sz="2800" dirty="0" smtClean="0">
                <a:solidFill>
                  <a:srgbClr val="002060"/>
                </a:solidFill>
                <a:latin typeface="Latha" pitchFamily="34" charset="0"/>
                <a:cs typeface="Latha" pitchFamily="34" charset="0"/>
              </a:rPr>
              <a:t>slightly </a:t>
            </a:r>
            <a:r>
              <a:rPr lang="en-GB" sz="2800" dirty="0" smtClean="0">
                <a:solidFill>
                  <a:srgbClr val="002060"/>
                </a:solidFill>
                <a:latin typeface="Latha" pitchFamily="34" charset="0"/>
                <a:cs typeface="Latha" pitchFamily="34" charset="0"/>
              </a:rPr>
              <a:t>change</a:t>
            </a:r>
            <a:r>
              <a:rPr lang="hr-HR" sz="2800" dirty="0" smtClean="0">
                <a:solidFill>
                  <a:srgbClr val="002060"/>
                </a:solidFill>
                <a:latin typeface="Latha" pitchFamily="34" charset="0"/>
                <a:cs typeface="Latha" pitchFamily="34" charset="0"/>
              </a:rPr>
              <a:t> – </a:t>
            </a:r>
            <a:r>
              <a:rPr lang="hr-HR" sz="2800" dirty="0" smtClean="0">
                <a:solidFill>
                  <a:srgbClr val="FF0000"/>
                </a:solidFill>
                <a:latin typeface="Latha" pitchFamily="34" charset="0"/>
                <a:cs typeface="Latha" pitchFamily="34" charset="0"/>
              </a:rPr>
              <a:t>51,8%</a:t>
            </a:r>
          </a:p>
          <a:p>
            <a:pPr marL="914400" lvl="1" indent="-457200">
              <a:buFont typeface="Arial" pitchFamily="34" charset="0"/>
              <a:buChar char="•"/>
            </a:pPr>
            <a:r>
              <a:rPr lang="en-GB" sz="2800" dirty="0" smtClean="0">
                <a:solidFill>
                  <a:srgbClr val="002060"/>
                </a:solidFill>
                <a:latin typeface="Latha" pitchFamily="34" charset="0"/>
                <a:cs typeface="Latha" pitchFamily="34" charset="0"/>
              </a:rPr>
              <a:t>considerably </a:t>
            </a:r>
            <a:r>
              <a:rPr lang="en-GB" sz="2800" dirty="0" smtClean="0">
                <a:solidFill>
                  <a:srgbClr val="002060"/>
                </a:solidFill>
                <a:latin typeface="Latha" pitchFamily="34" charset="0"/>
                <a:cs typeface="Latha" pitchFamily="34" charset="0"/>
              </a:rPr>
              <a:t>change</a:t>
            </a:r>
            <a:r>
              <a:rPr lang="hr-HR" sz="2800" dirty="0" smtClean="0">
                <a:solidFill>
                  <a:srgbClr val="002060"/>
                </a:solidFill>
                <a:latin typeface="Latha" pitchFamily="34" charset="0"/>
                <a:cs typeface="Latha" pitchFamily="34" charset="0"/>
              </a:rPr>
              <a:t> - </a:t>
            </a:r>
            <a:r>
              <a:rPr lang="hr-HR" sz="2800" dirty="0" smtClean="0">
                <a:solidFill>
                  <a:srgbClr val="FF0000"/>
                </a:solidFill>
                <a:latin typeface="Latha" pitchFamily="34" charset="0"/>
                <a:cs typeface="Latha" pitchFamily="34" charset="0"/>
              </a:rPr>
              <a:t>23,4%</a:t>
            </a:r>
          </a:p>
          <a:p>
            <a:pPr lvl="0"/>
            <a:endParaRPr lang="hr-HR" sz="2800" dirty="0" smtClean="0">
              <a:solidFill>
                <a:srgbClr val="002060"/>
              </a:solidFill>
              <a:latin typeface="Latha" pitchFamily="34" charset="0"/>
              <a:cs typeface="Latha" pitchFamily="34" charset="0"/>
            </a:endParaRPr>
          </a:p>
          <a:p>
            <a:pPr marL="457200" lvl="0" indent="-457200">
              <a:buFont typeface="Wingdings" pitchFamily="2" charset="2"/>
              <a:buChar char="Ø"/>
            </a:pPr>
            <a:r>
              <a:rPr lang="en-GB" sz="2800" dirty="0" smtClean="0">
                <a:solidFill>
                  <a:srgbClr val="002060"/>
                </a:solidFill>
                <a:latin typeface="Latha" pitchFamily="34" charset="0"/>
                <a:cs typeface="Latha" pitchFamily="34" charset="0"/>
              </a:rPr>
              <a:t>Scope </a:t>
            </a:r>
            <a:r>
              <a:rPr lang="en-GB" sz="2800" dirty="0" smtClean="0">
                <a:solidFill>
                  <a:srgbClr val="002060"/>
                </a:solidFill>
                <a:latin typeface="Latha" pitchFamily="34" charset="0"/>
                <a:cs typeface="Latha" pitchFamily="34" charset="0"/>
              </a:rPr>
              <a:t>of activities towards EU funding opportunities has widened (</a:t>
            </a:r>
            <a:r>
              <a:rPr lang="en-GB" sz="2800" dirty="0" smtClean="0">
                <a:solidFill>
                  <a:srgbClr val="FF0000"/>
                </a:solidFill>
                <a:latin typeface="Latha" pitchFamily="34" charset="0"/>
                <a:cs typeface="Latha" pitchFamily="34" charset="0"/>
              </a:rPr>
              <a:t>51,5%</a:t>
            </a:r>
            <a:r>
              <a:rPr lang="en-GB" sz="2800" dirty="0" smtClean="0">
                <a:solidFill>
                  <a:srgbClr val="002060"/>
                </a:solidFill>
                <a:latin typeface="Latha" pitchFamily="34" charset="0"/>
                <a:cs typeface="Latha" pitchFamily="34" charset="0"/>
              </a:rPr>
              <a:t>)</a:t>
            </a:r>
            <a:endParaRPr lang="hr-HR" sz="2800" dirty="0" smtClean="0">
              <a:solidFill>
                <a:srgbClr val="002060"/>
              </a:solidFill>
              <a:latin typeface="Latha" pitchFamily="34" charset="0"/>
              <a:cs typeface="Latha" pitchFamily="34" charset="0"/>
            </a:endParaRPr>
          </a:p>
          <a:p>
            <a:pPr>
              <a:spcBef>
                <a:spcPts val="768"/>
              </a:spcBef>
              <a:buSzPts val="3200"/>
            </a:pPr>
            <a:endParaRPr lang="en-GB" sz="2800" dirty="0">
              <a:solidFill>
                <a:srgbClr val="002060"/>
              </a:solidFill>
              <a:latin typeface="Latha" pitchFamily="34" charset="0"/>
              <a:cs typeface="Latha" pitchFamily="34" charset="0"/>
            </a:endParaRPr>
          </a:p>
        </p:txBody>
      </p:sp>
      <p:sp>
        <p:nvSpPr>
          <p:cNvPr id="3" name="Slide Number Placeholder 2"/>
          <p:cNvSpPr>
            <a:spLocks noGrp="1"/>
          </p:cNvSpPr>
          <p:nvPr>
            <p:ph type="sldNum" sz="quarter" idx="12"/>
          </p:nvPr>
        </p:nvSpPr>
        <p:spPr/>
        <p:txBody>
          <a:bodyPr/>
          <a:lstStyle/>
          <a:p>
            <a:fld id="{505EFCEC-29E6-E543-AE9E-F92E9A09CC52}" type="slidenum">
              <a:rPr lang="en-US" smtClean="0"/>
              <a:pPr/>
              <a:t>10</a:t>
            </a:fld>
            <a:endParaRPr lang="en-US"/>
          </a:p>
        </p:txBody>
      </p:sp>
    </p:spTree>
    <p:extLst>
      <p:ext uri="{BB962C8B-B14F-4D97-AF65-F5344CB8AC3E}">
        <p14:creationId xmlns:p14="http://schemas.microsoft.com/office/powerpoint/2010/main" val="130942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633929" y="169708"/>
            <a:ext cx="7450111" cy="925445"/>
          </a:xfrm>
        </p:spPr>
        <p:txBody>
          <a:bodyPr>
            <a:noAutofit/>
          </a:bodyPr>
          <a:lstStyle/>
          <a:p>
            <a:r>
              <a:rPr lang="en-GB" b="1" dirty="0" smtClean="0">
                <a:solidFill>
                  <a:srgbClr val="32477F"/>
                </a:solidFill>
              </a:rPr>
              <a:t>CSOs in EU</a:t>
            </a:r>
            <a:endParaRPr lang="en-GB" b="1" dirty="0">
              <a:solidFill>
                <a:srgbClr val="32477F"/>
              </a:solidFill>
            </a:endParaRPr>
          </a:p>
        </p:txBody>
      </p:sp>
      <p:sp>
        <p:nvSpPr>
          <p:cNvPr id="9" name="Content Placeholder 2"/>
          <p:cNvSpPr>
            <a:spLocks noGrp="1"/>
          </p:cNvSpPr>
          <p:nvPr>
            <p:ph idx="1"/>
          </p:nvPr>
        </p:nvSpPr>
        <p:spPr>
          <a:xfrm>
            <a:off x="1633930" y="1201479"/>
            <a:ext cx="7450110" cy="5154871"/>
          </a:xfrm>
        </p:spPr>
        <p:txBody>
          <a:bodyPr>
            <a:noAutofit/>
          </a:bodyPr>
          <a:lstStyle/>
          <a:p>
            <a:pPr>
              <a:buFont typeface="Wingdings" pitchFamily="2" charset="2"/>
              <a:buChar char="Ø"/>
            </a:pPr>
            <a:r>
              <a:rPr lang="en-GB" sz="2800" dirty="0" smtClean="0">
                <a:solidFill>
                  <a:srgbClr val="002060"/>
                </a:solidFill>
                <a:latin typeface="Latha" pitchFamily="34" charset="0"/>
                <a:cs typeface="Latha" pitchFamily="34" charset="0"/>
              </a:rPr>
              <a:t>Civil society in Europe is an </a:t>
            </a:r>
            <a:r>
              <a:rPr lang="en-GB" sz="2800" dirty="0" smtClean="0">
                <a:solidFill>
                  <a:srgbClr val="002060"/>
                </a:solidFill>
                <a:latin typeface="Latha" pitchFamily="34" charset="0"/>
                <a:cs typeface="Latha" pitchFamily="34" charset="0"/>
              </a:rPr>
              <a:t>e</a:t>
            </a:r>
            <a:r>
              <a:rPr lang="en-GB" sz="2800" dirty="0" smtClean="0">
                <a:solidFill>
                  <a:srgbClr val="002060"/>
                </a:solidFill>
                <a:latin typeface="Latha" pitchFamily="34" charset="0"/>
                <a:cs typeface="Latha" pitchFamily="34" charset="0"/>
              </a:rPr>
              <a:t>ssential pillar of democracy (EESC, 2013)</a:t>
            </a:r>
            <a:endParaRPr lang="hr-HR" sz="2800" dirty="0" smtClean="0">
              <a:solidFill>
                <a:srgbClr val="002060"/>
              </a:solidFill>
              <a:latin typeface="Latha" pitchFamily="34" charset="0"/>
              <a:cs typeface="Latha" pitchFamily="34" charset="0"/>
            </a:endParaRPr>
          </a:p>
          <a:p>
            <a:pPr marL="0" indent="0">
              <a:buNone/>
            </a:pPr>
            <a:endParaRPr lang="en-GB" sz="1000" dirty="0" smtClean="0">
              <a:solidFill>
                <a:srgbClr val="002060"/>
              </a:solidFill>
              <a:latin typeface="Latha" pitchFamily="34" charset="0"/>
              <a:cs typeface="Latha" pitchFamily="34" charset="0"/>
            </a:endParaRPr>
          </a:p>
          <a:p>
            <a:pPr>
              <a:buFont typeface="Wingdings" pitchFamily="2" charset="2"/>
              <a:buChar char="Ø"/>
            </a:pPr>
            <a:r>
              <a:rPr lang="hr-HR" sz="2800" dirty="0" smtClean="0">
                <a:solidFill>
                  <a:srgbClr val="002060"/>
                </a:solidFill>
                <a:latin typeface="Latha" pitchFamily="34" charset="0"/>
                <a:cs typeface="Latha" pitchFamily="34" charset="0"/>
              </a:rPr>
              <a:t>T</a:t>
            </a:r>
            <a:r>
              <a:rPr lang="en-GB" sz="2800" dirty="0" err="1" smtClean="0">
                <a:solidFill>
                  <a:srgbClr val="002060"/>
                </a:solidFill>
                <a:latin typeface="Latha" pitchFamily="34" charset="0"/>
                <a:cs typeface="Latha" pitchFamily="34" charset="0"/>
              </a:rPr>
              <a:t>wo</a:t>
            </a:r>
            <a:r>
              <a:rPr lang="en-GB" sz="2800" dirty="0" smtClean="0">
                <a:solidFill>
                  <a:srgbClr val="002060"/>
                </a:solidFill>
                <a:latin typeface="Latha" pitchFamily="34" charset="0"/>
                <a:cs typeface="Latha" pitchFamily="34" charset="0"/>
              </a:rPr>
              <a:t>-thirds of people in all EU </a:t>
            </a:r>
          </a:p>
          <a:p>
            <a:pPr>
              <a:buNone/>
            </a:pPr>
            <a:r>
              <a:rPr lang="en-GB" sz="2800" dirty="0" smtClean="0">
                <a:solidFill>
                  <a:srgbClr val="002060"/>
                </a:solidFill>
                <a:latin typeface="Latha" pitchFamily="34" charset="0"/>
                <a:cs typeface="Latha" pitchFamily="34" charset="0"/>
              </a:rPr>
              <a:t>countries believe that NGOs can influence:</a:t>
            </a:r>
          </a:p>
          <a:p>
            <a:pPr lvl="1"/>
            <a:r>
              <a:rPr lang="en-GB" sz="2400" dirty="0" smtClean="0">
                <a:solidFill>
                  <a:srgbClr val="002060"/>
                </a:solidFill>
                <a:latin typeface="Latha" pitchFamily="34" charset="0"/>
                <a:cs typeface="Latha" pitchFamily="34" charset="0"/>
              </a:rPr>
              <a:t>Local decision-making (</a:t>
            </a:r>
            <a:r>
              <a:rPr lang="en-GB" sz="2400" dirty="0" smtClean="0">
                <a:solidFill>
                  <a:srgbClr val="FF0000"/>
                </a:solidFill>
                <a:latin typeface="Latha" pitchFamily="34" charset="0"/>
                <a:cs typeface="Latha" pitchFamily="34" charset="0"/>
              </a:rPr>
              <a:t>75%</a:t>
            </a:r>
            <a:r>
              <a:rPr lang="en-GB" sz="2400" dirty="0" smtClean="0">
                <a:solidFill>
                  <a:srgbClr val="002060"/>
                </a:solidFill>
                <a:latin typeface="Latha" pitchFamily="34" charset="0"/>
                <a:cs typeface="Latha" pitchFamily="34" charset="0"/>
              </a:rPr>
              <a:t>)</a:t>
            </a:r>
          </a:p>
          <a:p>
            <a:pPr lvl="1"/>
            <a:r>
              <a:rPr lang="en-GB" sz="2400" dirty="0" smtClean="0">
                <a:solidFill>
                  <a:srgbClr val="002060"/>
                </a:solidFill>
                <a:latin typeface="Latha" pitchFamily="34" charset="0"/>
                <a:cs typeface="Latha" pitchFamily="34" charset="0"/>
              </a:rPr>
              <a:t>National decision-making (</a:t>
            </a:r>
            <a:r>
              <a:rPr lang="en-GB" sz="2400" dirty="0" smtClean="0">
                <a:solidFill>
                  <a:srgbClr val="FF0000"/>
                </a:solidFill>
                <a:latin typeface="Latha" pitchFamily="34" charset="0"/>
                <a:cs typeface="Latha" pitchFamily="34" charset="0"/>
              </a:rPr>
              <a:t>70%</a:t>
            </a:r>
            <a:r>
              <a:rPr lang="en-GB" sz="2400" dirty="0" smtClean="0">
                <a:solidFill>
                  <a:srgbClr val="002060"/>
                </a:solidFill>
                <a:latin typeface="Latha" pitchFamily="34" charset="0"/>
                <a:cs typeface="Latha" pitchFamily="34" charset="0"/>
              </a:rPr>
              <a:t>)</a:t>
            </a:r>
          </a:p>
          <a:p>
            <a:pPr lvl="1"/>
            <a:r>
              <a:rPr lang="en-GB" sz="2400" dirty="0" smtClean="0">
                <a:solidFill>
                  <a:srgbClr val="002060"/>
                </a:solidFill>
                <a:latin typeface="Latha" pitchFamily="34" charset="0"/>
                <a:cs typeface="Latha" pitchFamily="34" charset="0"/>
              </a:rPr>
              <a:t>EU-level decision-making (</a:t>
            </a:r>
            <a:r>
              <a:rPr lang="en-GB" sz="2400" dirty="0" smtClean="0">
                <a:solidFill>
                  <a:srgbClr val="FF0000"/>
                </a:solidFill>
                <a:latin typeface="Latha" pitchFamily="34" charset="0"/>
                <a:cs typeface="Latha" pitchFamily="34" charset="0"/>
              </a:rPr>
              <a:t>53%</a:t>
            </a:r>
            <a:r>
              <a:rPr lang="en-GB" sz="2400" dirty="0" smtClean="0">
                <a:solidFill>
                  <a:srgbClr val="002060"/>
                </a:solidFill>
                <a:latin typeface="Latha" pitchFamily="34" charset="0"/>
                <a:cs typeface="Latha" pitchFamily="34" charset="0"/>
              </a:rPr>
              <a:t>) </a:t>
            </a:r>
          </a:p>
          <a:p>
            <a:pPr>
              <a:buFont typeface="Wingdings" pitchFamily="2" charset="2"/>
              <a:buChar char="Ø"/>
            </a:pPr>
            <a:r>
              <a:rPr lang="hr-HR" sz="2800" dirty="0" err="1" smtClean="0">
                <a:solidFill>
                  <a:srgbClr val="002060"/>
                </a:solidFill>
                <a:latin typeface="Latha" pitchFamily="34" charset="0"/>
                <a:cs typeface="Latha" pitchFamily="34" charset="0"/>
              </a:rPr>
              <a:t>Though</a:t>
            </a:r>
            <a:r>
              <a:rPr lang="hr-HR" sz="2800" dirty="0" smtClean="0">
                <a:solidFill>
                  <a:srgbClr val="002060"/>
                </a:solidFill>
                <a:latin typeface="Latha" pitchFamily="34" charset="0"/>
                <a:cs typeface="Latha" pitchFamily="34" charset="0"/>
              </a:rPr>
              <a:t> f</a:t>
            </a:r>
            <a:r>
              <a:rPr lang="en-GB" sz="2800" dirty="0" smtClean="0">
                <a:solidFill>
                  <a:srgbClr val="002060"/>
                </a:solidFill>
                <a:latin typeface="Latha" pitchFamily="34" charset="0"/>
                <a:cs typeface="Latha" pitchFamily="34" charset="0"/>
              </a:rPr>
              <a:t>our out of 10 people think European citizens </a:t>
            </a:r>
            <a:r>
              <a:rPr lang="en-GB" sz="2800" i="1" dirty="0" smtClean="0">
                <a:solidFill>
                  <a:srgbClr val="002060"/>
                </a:solidFill>
                <a:latin typeface="Latha" pitchFamily="34" charset="0"/>
                <a:cs typeface="Latha" pitchFamily="34" charset="0"/>
              </a:rPr>
              <a:t>do not need </a:t>
            </a:r>
            <a:r>
              <a:rPr lang="en-GB" sz="2800" dirty="0" smtClean="0">
                <a:solidFill>
                  <a:srgbClr val="002060"/>
                </a:solidFill>
                <a:latin typeface="Latha" pitchFamily="34" charset="0"/>
                <a:cs typeface="Latha" pitchFamily="34" charset="0"/>
              </a:rPr>
              <a:t>these types of organisations</a:t>
            </a:r>
          </a:p>
          <a:p>
            <a:pPr marL="0" indent="0" algn="r">
              <a:buNone/>
            </a:pPr>
            <a:r>
              <a:rPr lang="en-GB" sz="2400" i="1" dirty="0" smtClean="0">
                <a:solidFill>
                  <a:srgbClr val="002060"/>
                </a:solidFill>
                <a:latin typeface="Latha" pitchFamily="34" charset="0"/>
                <a:cs typeface="Latha" pitchFamily="34" charset="0"/>
              </a:rPr>
              <a:t>(EUROBAROMETER, 2013)</a:t>
            </a:r>
            <a:endParaRPr lang="en-GB" sz="2400" i="1" dirty="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11</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633929" y="42112"/>
            <a:ext cx="7450111" cy="1143000"/>
          </a:xfrm>
        </p:spPr>
        <p:txBody>
          <a:bodyPr>
            <a:noAutofit/>
          </a:bodyPr>
          <a:lstStyle/>
          <a:p>
            <a:r>
              <a:rPr lang="en-GB" sz="4000" b="1" smtClean="0">
                <a:solidFill>
                  <a:srgbClr val="32477F"/>
                </a:solidFill>
              </a:rPr>
              <a:t>Recommendations:</a:t>
            </a:r>
            <a:r>
              <a:rPr lang="en-GB" sz="3200" b="1" smtClean="0">
                <a:solidFill>
                  <a:srgbClr val="32477F"/>
                </a:solidFill>
              </a:rPr>
              <a:t> </a:t>
            </a:r>
            <a:r>
              <a:rPr lang="en-GB" sz="3000" b="1" smtClean="0">
                <a:solidFill>
                  <a:srgbClr val="32477F"/>
                </a:solidFill>
              </a:rPr>
              <a:t>EU funded projects </a:t>
            </a:r>
            <a:endParaRPr lang="en-GB" sz="3000" b="1">
              <a:solidFill>
                <a:srgbClr val="32477F"/>
              </a:solidFill>
            </a:endParaRPr>
          </a:p>
        </p:txBody>
      </p:sp>
      <p:sp>
        <p:nvSpPr>
          <p:cNvPr id="9" name="Content Placeholder 2"/>
          <p:cNvSpPr>
            <a:spLocks noGrp="1"/>
          </p:cNvSpPr>
          <p:nvPr>
            <p:ph idx="1"/>
          </p:nvPr>
        </p:nvSpPr>
        <p:spPr>
          <a:xfrm>
            <a:off x="1633930" y="1063256"/>
            <a:ext cx="7450110" cy="5293094"/>
          </a:xfrm>
        </p:spPr>
        <p:txBody>
          <a:bodyPr>
            <a:noAutofit/>
          </a:bodyPr>
          <a:lstStyle/>
          <a:p>
            <a:pPr>
              <a:buFont typeface="Wingdings" pitchFamily="2" charset="2"/>
              <a:buChar char="Ø"/>
            </a:pPr>
            <a:r>
              <a:rPr lang="en-GB" sz="2400" smtClean="0">
                <a:solidFill>
                  <a:srgbClr val="002060"/>
                </a:solidFill>
                <a:latin typeface="Latha" pitchFamily="34" charset="0"/>
                <a:cs typeface="Latha" pitchFamily="34" charset="0"/>
              </a:rPr>
              <a:t>Transparent </a:t>
            </a:r>
            <a:r>
              <a:rPr lang="en-GB" sz="2400" smtClean="0">
                <a:solidFill>
                  <a:srgbClr val="FF0000"/>
                </a:solidFill>
                <a:latin typeface="Latha" pitchFamily="34" charset="0"/>
                <a:cs typeface="Latha" pitchFamily="34" charset="0"/>
              </a:rPr>
              <a:t>evaluation system</a:t>
            </a:r>
            <a:r>
              <a:rPr lang="en-GB" sz="2400" smtClean="0">
                <a:solidFill>
                  <a:srgbClr val="002060"/>
                </a:solidFill>
                <a:latin typeface="Latha" pitchFamily="34" charset="0"/>
                <a:cs typeface="Latha" pitchFamily="34" charset="0"/>
              </a:rPr>
              <a:t> – sharing comments of assessors with applicants – contribution to improvement of project proposals</a:t>
            </a:r>
          </a:p>
          <a:p>
            <a:pPr>
              <a:buFont typeface="Wingdings" pitchFamily="2" charset="2"/>
              <a:buChar char="Ø"/>
            </a:pPr>
            <a:r>
              <a:rPr lang="en-GB" sz="2400" smtClean="0">
                <a:solidFill>
                  <a:srgbClr val="002060"/>
                </a:solidFill>
                <a:latin typeface="Latha" pitchFamily="34" charset="0"/>
                <a:cs typeface="Latha" pitchFamily="34" charset="0"/>
              </a:rPr>
              <a:t>More attention on </a:t>
            </a:r>
            <a:r>
              <a:rPr lang="en-GB" sz="2400" smtClean="0">
                <a:solidFill>
                  <a:srgbClr val="FF0000"/>
                </a:solidFill>
                <a:latin typeface="Latha" pitchFamily="34" charset="0"/>
                <a:cs typeface="Latha" pitchFamily="34" charset="0"/>
              </a:rPr>
              <a:t>sustainability of projects</a:t>
            </a:r>
          </a:p>
          <a:p>
            <a:pPr>
              <a:buFont typeface="Wingdings" pitchFamily="2" charset="2"/>
              <a:buChar char="Ø"/>
            </a:pPr>
            <a:r>
              <a:rPr lang="en-GB" sz="2400" smtClean="0">
                <a:solidFill>
                  <a:srgbClr val="FF0000"/>
                </a:solidFill>
                <a:latin typeface="Latha" pitchFamily="34" charset="0"/>
                <a:cs typeface="Latha" pitchFamily="34" charset="0"/>
              </a:rPr>
              <a:t>Registry on project applicants </a:t>
            </a:r>
            <a:r>
              <a:rPr lang="en-GB" sz="2400" smtClean="0">
                <a:solidFill>
                  <a:srgbClr val="002060"/>
                </a:solidFill>
                <a:latin typeface="Latha" pitchFamily="34" charset="0"/>
                <a:cs typeface="Latha" pitchFamily="34" charset="0"/>
              </a:rPr>
              <a:t>- ex-post assessment of applicants after project implementation</a:t>
            </a:r>
          </a:p>
          <a:p>
            <a:pPr>
              <a:buFont typeface="Wingdings" pitchFamily="2" charset="2"/>
              <a:buChar char="Ø"/>
            </a:pPr>
            <a:r>
              <a:rPr lang="en-GB" sz="2400" smtClean="0">
                <a:solidFill>
                  <a:srgbClr val="FF0000"/>
                </a:solidFill>
                <a:latin typeface="Latha" pitchFamily="34" charset="0"/>
                <a:cs typeface="Latha" pitchFamily="34" charset="0"/>
              </a:rPr>
              <a:t>Prefinancing</a:t>
            </a:r>
            <a:r>
              <a:rPr lang="en-GB" sz="2400" smtClean="0">
                <a:solidFill>
                  <a:srgbClr val="002060"/>
                </a:solidFill>
                <a:latin typeface="Latha" pitchFamily="34" charset="0"/>
                <a:cs typeface="Latha" pitchFamily="34" charset="0"/>
              </a:rPr>
              <a:t> and interim financing of projects should be systematically solved on national level</a:t>
            </a:r>
          </a:p>
          <a:p>
            <a:pPr>
              <a:buFont typeface="Wingdings" pitchFamily="2" charset="2"/>
              <a:buChar char="Ø"/>
            </a:pPr>
            <a:r>
              <a:rPr lang="en-GB" sz="2400" smtClean="0">
                <a:solidFill>
                  <a:srgbClr val="FF0000"/>
                </a:solidFill>
                <a:latin typeface="Latha" pitchFamily="34" charset="0"/>
                <a:cs typeface="Latha" pitchFamily="34" charset="0"/>
              </a:rPr>
              <a:t>Harmonization of procedures</a:t>
            </a:r>
            <a:r>
              <a:rPr lang="en-GB" sz="2400" smtClean="0">
                <a:solidFill>
                  <a:srgbClr val="002060"/>
                </a:solidFill>
                <a:latin typeface="Latha" pitchFamily="34" charset="0"/>
                <a:cs typeface="Latha" pitchFamily="34" charset="0"/>
              </a:rPr>
              <a:t> for project implementation followed by different implementing bodies</a:t>
            </a:r>
          </a:p>
          <a:p>
            <a:pPr>
              <a:buFont typeface="Wingdings" pitchFamily="2" charset="2"/>
              <a:buChar char="Ø"/>
            </a:pPr>
            <a:r>
              <a:rPr lang="en-GB" sz="2400" smtClean="0">
                <a:solidFill>
                  <a:srgbClr val="FF0000"/>
                </a:solidFill>
                <a:latin typeface="Latha" pitchFamily="34" charset="0"/>
                <a:cs typeface="Latha" pitchFamily="34" charset="0"/>
              </a:rPr>
              <a:t>Partnership building</a:t>
            </a:r>
            <a:r>
              <a:rPr lang="en-GB" sz="2400" smtClean="0">
                <a:solidFill>
                  <a:srgbClr val="002060"/>
                </a:solidFill>
                <a:latin typeface="Latha" pitchFamily="34" charset="0"/>
                <a:cs typeface="Latha" pitchFamily="34" charset="0"/>
              </a:rPr>
              <a:t> is a learning process; knowledge transfer to less experienced partners </a:t>
            </a:r>
            <a:endParaRPr lang="en-GB" sz="240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12</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633929" y="169703"/>
            <a:ext cx="7450111" cy="1021144"/>
          </a:xfrm>
        </p:spPr>
        <p:txBody>
          <a:bodyPr>
            <a:noAutofit/>
          </a:bodyPr>
          <a:lstStyle/>
          <a:p>
            <a:r>
              <a:rPr lang="en-GB" sz="4000" b="1" dirty="0" smtClean="0">
                <a:solidFill>
                  <a:srgbClr val="32477F"/>
                </a:solidFill>
              </a:rPr>
              <a:t>Recommendations: </a:t>
            </a:r>
            <a:r>
              <a:rPr lang="hr-HR" sz="4000" b="1" dirty="0" smtClean="0">
                <a:solidFill>
                  <a:srgbClr val="32477F"/>
                </a:solidFill>
              </a:rPr>
              <a:t/>
            </a:r>
            <a:br>
              <a:rPr lang="hr-HR" sz="4000" b="1" dirty="0" smtClean="0">
                <a:solidFill>
                  <a:srgbClr val="32477F"/>
                </a:solidFill>
              </a:rPr>
            </a:br>
            <a:r>
              <a:rPr lang="en-GB" sz="3000" b="1" dirty="0" smtClean="0">
                <a:solidFill>
                  <a:srgbClr val="32477F"/>
                </a:solidFill>
              </a:rPr>
              <a:t>Advocacy and public policies</a:t>
            </a:r>
            <a:endParaRPr lang="en-GB" sz="3000" b="1" dirty="0">
              <a:solidFill>
                <a:srgbClr val="32477F"/>
              </a:solidFill>
            </a:endParaRPr>
          </a:p>
        </p:txBody>
      </p:sp>
      <p:sp>
        <p:nvSpPr>
          <p:cNvPr id="9" name="Content Placeholder 2"/>
          <p:cNvSpPr>
            <a:spLocks noGrp="1"/>
          </p:cNvSpPr>
          <p:nvPr>
            <p:ph idx="1"/>
          </p:nvPr>
        </p:nvSpPr>
        <p:spPr>
          <a:xfrm>
            <a:off x="1633930" y="1350334"/>
            <a:ext cx="7450110" cy="4765122"/>
          </a:xfrm>
        </p:spPr>
        <p:txBody>
          <a:bodyPr>
            <a:noAutofit/>
          </a:bodyPr>
          <a:lstStyle/>
          <a:p>
            <a:pPr>
              <a:buFont typeface="Wingdings" pitchFamily="2" charset="2"/>
              <a:buChar char="Ø"/>
            </a:pPr>
            <a:r>
              <a:rPr lang="en-GB" sz="2400" smtClean="0">
                <a:solidFill>
                  <a:srgbClr val="002060"/>
                </a:solidFill>
                <a:latin typeface="Latha" pitchFamily="34" charset="0"/>
                <a:cs typeface="Latha" pitchFamily="34" charset="0"/>
              </a:rPr>
              <a:t>Identification of </a:t>
            </a:r>
            <a:r>
              <a:rPr lang="en-GB" sz="2400" smtClean="0">
                <a:solidFill>
                  <a:srgbClr val="FF0000"/>
                </a:solidFill>
                <a:latin typeface="Latha" pitchFamily="34" charset="0"/>
                <a:cs typeface="Latha" pitchFamily="34" charset="0"/>
              </a:rPr>
              <a:t>new pressure models</a:t>
            </a:r>
            <a:r>
              <a:rPr lang="en-GB" sz="2400" smtClean="0">
                <a:solidFill>
                  <a:srgbClr val="002060"/>
                </a:solidFill>
                <a:latin typeface="Latha" pitchFamily="34" charset="0"/>
                <a:cs typeface="Latha" pitchFamily="34" charset="0"/>
              </a:rPr>
              <a:t> needed „after the end“ of ex-ante conditionalities, e.g. bi-annual reporting obligation on the implementation of NRP</a:t>
            </a:r>
          </a:p>
          <a:p>
            <a:pPr>
              <a:buFont typeface="Wingdings" pitchFamily="2" charset="2"/>
              <a:buChar char="Ø"/>
            </a:pPr>
            <a:r>
              <a:rPr lang="en-GB" sz="2400" smtClean="0">
                <a:solidFill>
                  <a:srgbClr val="FF0000"/>
                </a:solidFill>
                <a:latin typeface="Latha" pitchFamily="34" charset="0"/>
                <a:cs typeface="Latha" pitchFamily="34" charset="0"/>
              </a:rPr>
              <a:t>Capacity building </a:t>
            </a:r>
            <a:r>
              <a:rPr lang="en-GB" sz="2400" smtClean="0">
                <a:solidFill>
                  <a:srgbClr val="002060"/>
                </a:solidFill>
                <a:latin typeface="Latha" pitchFamily="34" charset="0"/>
                <a:cs typeface="Latha" pitchFamily="34" charset="0"/>
              </a:rPr>
              <a:t>on public policy advocacy, on analysis and shadow reporting</a:t>
            </a:r>
          </a:p>
          <a:p>
            <a:pPr>
              <a:buFont typeface="Wingdings" pitchFamily="2" charset="2"/>
              <a:buChar char="Ø"/>
            </a:pPr>
            <a:r>
              <a:rPr lang="en-GB" sz="2400" smtClean="0">
                <a:solidFill>
                  <a:srgbClr val="002060"/>
                </a:solidFill>
                <a:latin typeface="Latha" pitchFamily="34" charset="0"/>
                <a:cs typeface="Latha" pitchFamily="34" charset="0"/>
              </a:rPr>
              <a:t>Necessary </a:t>
            </a:r>
            <a:r>
              <a:rPr lang="en-GB" sz="2400" smtClean="0">
                <a:solidFill>
                  <a:srgbClr val="FF0000"/>
                </a:solidFill>
                <a:latin typeface="Latha" pitchFamily="34" charset="0"/>
                <a:cs typeface="Latha" pitchFamily="34" charset="0"/>
              </a:rPr>
              <a:t>changes within CSOs</a:t>
            </a:r>
            <a:r>
              <a:rPr lang="en-GB" sz="2400" smtClean="0">
                <a:solidFill>
                  <a:srgbClr val="002060"/>
                </a:solidFill>
                <a:latin typeface="Latha" pitchFamily="34" charset="0"/>
                <a:cs typeface="Latha" pitchFamily="34" charset="0"/>
              </a:rPr>
              <a:t> - different types of organizations – advocacy or thematic focus - will have to change their ways of doing</a:t>
            </a:r>
          </a:p>
          <a:p>
            <a:pPr>
              <a:buFont typeface="Wingdings" pitchFamily="2" charset="2"/>
              <a:buChar char="Ø"/>
            </a:pPr>
            <a:r>
              <a:rPr lang="en-GB" sz="2400" smtClean="0">
                <a:solidFill>
                  <a:srgbClr val="FF0000"/>
                </a:solidFill>
                <a:latin typeface="Latha" pitchFamily="34" charset="0"/>
                <a:cs typeface="Latha" pitchFamily="34" charset="0"/>
              </a:rPr>
              <a:t>Institutional stability necessary</a:t>
            </a:r>
            <a:r>
              <a:rPr lang="en-GB" sz="2400" smtClean="0">
                <a:solidFill>
                  <a:srgbClr val="002060"/>
                </a:solidFill>
                <a:latin typeface="Latha" pitchFamily="34" charset="0"/>
                <a:cs typeface="Latha" pitchFamily="34" charset="0"/>
              </a:rPr>
              <a:t>; enhance resilience to change in established relationships, administrative practices and processes after each (local) election</a:t>
            </a:r>
            <a:endParaRPr lang="en-GB" sz="240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13</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633929" y="42112"/>
            <a:ext cx="7450111" cy="1143000"/>
          </a:xfrm>
        </p:spPr>
        <p:txBody>
          <a:bodyPr>
            <a:noAutofit/>
          </a:bodyPr>
          <a:lstStyle/>
          <a:p>
            <a:r>
              <a:rPr lang="en-GB" sz="4000" b="1" smtClean="0">
                <a:solidFill>
                  <a:srgbClr val="32477F"/>
                </a:solidFill>
              </a:rPr>
              <a:t>Recommendations: </a:t>
            </a:r>
            <a:r>
              <a:rPr lang="en-GB" sz="3000" b="1" smtClean="0">
                <a:solidFill>
                  <a:srgbClr val="32477F"/>
                </a:solidFill>
              </a:rPr>
              <a:t>Programming</a:t>
            </a:r>
            <a:r>
              <a:rPr lang="en-GB" b="1" smtClean="0">
                <a:solidFill>
                  <a:srgbClr val="32477F"/>
                </a:solidFill>
              </a:rPr>
              <a:t> </a:t>
            </a:r>
            <a:endParaRPr lang="en-GB" b="1">
              <a:solidFill>
                <a:srgbClr val="32477F"/>
              </a:solidFill>
            </a:endParaRPr>
          </a:p>
        </p:txBody>
      </p:sp>
      <p:sp>
        <p:nvSpPr>
          <p:cNvPr id="9" name="Content Placeholder 2"/>
          <p:cNvSpPr>
            <a:spLocks noGrp="1"/>
          </p:cNvSpPr>
          <p:nvPr>
            <p:ph idx="1"/>
          </p:nvPr>
        </p:nvSpPr>
        <p:spPr>
          <a:xfrm>
            <a:off x="1633930" y="1323342"/>
            <a:ext cx="7450110" cy="4450144"/>
          </a:xfrm>
        </p:spPr>
        <p:txBody>
          <a:bodyPr>
            <a:noAutofit/>
          </a:bodyPr>
          <a:lstStyle/>
          <a:p>
            <a:pPr>
              <a:buFont typeface="Wingdings" pitchFamily="2" charset="2"/>
              <a:buChar char="Ø"/>
            </a:pPr>
            <a:r>
              <a:rPr lang="en-GB" sz="2400" dirty="0" smtClean="0">
                <a:solidFill>
                  <a:srgbClr val="FF0000"/>
                </a:solidFill>
                <a:latin typeface="Latha" pitchFamily="34" charset="0"/>
                <a:cs typeface="Latha" pitchFamily="34" charset="0"/>
              </a:rPr>
              <a:t>Competence of programme managers</a:t>
            </a:r>
            <a:r>
              <a:rPr lang="en-GB" sz="2400" dirty="0" smtClean="0">
                <a:solidFill>
                  <a:srgbClr val="002060"/>
                </a:solidFill>
                <a:latin typeface="Latha" pitchFamily="34" charset="0"/>
                <a:cs typeface="Latha" pitchFamily="34" charset="0"/>
              </a:rPr>
              <a:t> and administrators needs to increase and staff fluctuations need to be stabilized in institutions</a:t>
            </a:r>
          </a:p>
          <a:p>
            <a:pPr>
              <a:buFont typeface="Wingdings" pitchFamily="2" charset="2"/>
              <a:buChar char="Ø"/>
            </a:pPr>
            <a:r>
              <a:rPr lang="en-GB" sz="2400" dirty="0" smtClean="0">
                <a:solidFill>
                  <a:srgbClr val="FF0000"/>
                </a:solidFill>
                <a:latin typeface="Latha" pitchFamily="34" charset="0"/>
                <a:cs typeface="Latha" pitchFamily="34" charset="0"/>
              </a:rPr>
              <a:t>Evaluation</a:t>
            </a:r>
            <a:r>
              <a:rPr lang="en-GB" sz="2400" dirty="0" smtClean="0">
                <a:solidFill>
                  <a:srgbClr val="002060"/>
                </a:solidFill>
                <a:latin typeface="Latha" pitchFamily="34" charset="0"/>
                <a:cs typeface="Latha" pitchFamily="34" charset="0"/>
              </a:rPr>
              <a:t> needs to be understood as an integrative input into the next programming cycle </a:t>
            </a:r>
          </a:p>
          <a:p>
            <a:pPr>
              <a:buFont typeface="Wingdings" pitchFamily="2" charset="2"/>
              <a:buChar char="Ø"/>
            </a:pPr>
            <a:r>
              <a:rPr lang="en-GB" sz="2400" dirty="0" smtClean="0">
                <a:solidFill>
                  <a:srgbClr val="002060"/>
                </a:solidFill>
                <a:latin typeface="Latha" pitchFamily="34" charset="0"/>
                <a:cs typeface="Latha" pitchFamily="34" charset="0"/>
              </a:rPr>
              <a:t>EU 2020 strategic </a:t>
            </a:r>
            <a:r>
              <a:rPr lang="en-GB" sz="2400" dirty="0" smtClean="0">
                <a:solidFill>
                  <a:srgbClr val="FF0000"/>
                </a:solidFill>
                <a:latin typeface="Latha" pitchFamily="34" charset="0"/>
                <a:cs typeface="Latha" pitchFamily="34" charset="0"/>
              </a:rPr>
              <a:t>objectives</a:t>
            </a:r>
            <a:r>
              <a:rPr lang="en-GB" sz="2400" dirty="0" smtClean="0">
                <a:solidFill>
                  <a:srgbClr val="002060"/>
                </a:solidFill>
                <a:latin typeface="Latha" pitchFamily="34" charset="0"/>
                <a:cs typeface="Latha" pitchFamily="34" charset="0"/>
              </a:rPr>
              <a:t> need to be </a:t>
            </a:r>
            <a:r>
              <a:rPr lang="en-GB" sz="2400" dirty="0" smtClean="0">
                <a:solidFill>
                  <a:srgbClr val="FF0000"/>
                </a:solidFill>
                <a:latin typeface="Latha" pitchFamily="34" charset="0"/>
                <a:cs typeface="Latha" pitchFamily="34" charset="0"/>
              </a:rPr>
              <a:t>linked</a:t>
            </a:r>
            <a:r>
              <a:rPr lang="en-GB" sz="2400" dirty="0" smtClean="0">
                <a:solidFill>
                  <a:srgbClr val="002060"/>
                </a:solidFill>
                <a:latin typeface="Latha" pitchFamily="34" charset="0"/>
                <a:cs typeface="Latha" pitchFamily="34" charset="0"/>
              </a:rPr>
              <a:t> to good quality </a:t>
            </a:r>
            <a:r>
              <a:rPr lang="en-GB" sz="2400" dirty="0" smtClean="0">
                <a:solidFill>
                  <a:srgbClr val="FF0000"/>
                </a:solidFill>
                <a:latin typeface="Latha" pitchFamily="34" charset="0"/>
                <a:cs typeface="Latha" pitchFamily="34" charset="0"/>
              </a:rPr>
              <a:t>situational analyses </a:t>
            </a:r>
            <a:r>
              <a:rPr lang="en-GB" sz="2400" dirty="0" smtClean="0">
                <a:solidFill>
                  <a:srgbClr val="002060"/>
                </a:solidFill>
                <a:latin typeface="Latha" pitchFamily="34" charset="0"/>
                <a:cs typeface="Latha" pitchFamily="34" charset="0"/>
              </a:rPr>
              <a:t>and </a:t>
            </a:r>
            <a:r>
              <a:rPr lang="en-GB" sz="2400" dirty="0" smtClean="0">
                <a:solidFill>
                  <a:srgbClr val="FF0000"/>
                </a:solidFill>
                <a:latin typeface="Latha" pitchFamily="34" charset="0"/>
                <a:cs typeface="Latha" pitchFamily="34" charset="0"/>
              </a:rPr>
              <a:t>indicators</a:t>
            </a:r>
          </a:p>
          <a:p>
            <a:pPr>
              <a:buFont typeface="Wingdings" pitchFamily="2" charset="2"/>
              <a:buChar char="Ø"/>
            </a:pPr>
            <a:r>
              <a:rPr lang="en-GB" sz="2400" dirty="0" smtClean="0">
                <a:solidFill>
                  <a:srgbClr val="FF0000"/>
                </a:solidFill>
                <a:latin typeface="Latha" pitchFamily="34" charset="0"/>
                <a:cs typeface="Latha" pitchFamily="34" charset="0"/>
              </a:rPr>
              <a:t>Enhance horizontal policy coordination </a:t>
            </a:r>
            <a:r>
              <a:rPr lang="en-GB" sz="2400" dirty="0" smtClean="0">
                <a:solidFill>
                  <a:srgbClr val="002060"/>
                </a:solidFill>
                <a:latin typeface="Latha" pitchFamily="34" charset="0"/>
                <a:cs typeface="Latha" pitchFamily="34" charset="0"/>
              </a:rPr>
              <a:t>– e.g. creation of new working places should be linked </a:t>
            </a:r>
            <a:r>
              <a:rPr lang="en-GB" sz="2400" dirty="0" smtClean="0">
                <a:solidFill>
                  <a:srgbClr val="002060"/>
                </a:solidFill>
                <a:latin typeface="Latha" pitchFamily="34" charset="0"/>
                <a:cs typeface="Latha" pitchFamily="34" charset="0"/>
              </a:rPr>
              <a:t>to establishment of new companies (</a:t>
            </a:r>
            <a:r>
              <a:rPr lang="en-GB" sz="2400" dirty="0" smtClean="0">
                <a:solidFill>
                  <a:srgbClr val="002060"/>
                </a:solidFill>
                <a:latin typeface="Latha" pitchFamily="34" charset="0"/>
                <a:cs typeface="Latha" pitchFamily="34" charset="0"/>
              </a:rPr>
              <a:t>OP on Employment</a:t>
            </a:r>
            <a:r>
              <a:rPr lang="en-GB" sz="2400" dirty="0" smtClean="0">
                <a:solidFill>
                  <a:srgbClr val="002060"/>
                </a:solidFill>
                <a:latin typeface="Latha" pitchFamily="34" charset="0"/>
                <a:cs typeface="Latha" pitchFamily="34" charset="0"/>
              </a:rPr>
              <a:t>)</a:t>
            </a:r>
            <a:endParaRPr lang="en-GB" sz="2400" dirty="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14</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559285" y="169708"/>
            <a:ext cx="7524756" cy="759682"/>
          </a:xfrm>
        </p:spPr>
        <p:txBody>
          <a:bodyPr>
            <a:noAutofit/>
          </a:bodyPr>
          <a:lstStyle/>
          <a:p>
            <a:r>
              <a:rPr lang="en-GB" sz="4000" b="1" smtClean="0">
                <a:solidFill>
                  <a:srgbClr val="32477F"/>
                </a:solidFill>
              </a:rPr>
              <a:t>Scope of research study</a:t>
            </a:r>
            <a:endParaRPr lang="en-GB" sz="4000" b="1">
              <a:solidFill>
                <a:srgbClr val="32477F"/>
              </a:solidFill>
            </a:endParaRPr>
          </a:p>
        </p:txBody>
      </p:sp>
      <p:sp>
        <p:nvSpPr>
          <p:cNvPr id="9" name="Content Placeholder 2"/>
          <p:cNvSpPr>
            <a:spLocks noGrp="1"/>
          </p:cNvSpPr>
          <p:nvPr>
            <p:ph idx="1"/>
          </p:nvPr>
        </p:nvSpPr>
        <p:spPr>
          <a:xfrm>
            <a:off x="1559285" y="929390"/>
            <a:ext cx="7567288" cy="5452749"/>
          </a:xfrm>
        </p:spPr>
        <p:txBody>
          <a:bodyPr>
            <a:noAutofit/>
          </a:bodyPr>
          <a:lstStyle/>
          <a:p>
            <a:r>
              <a:rPr lang="en-GB" sz="2800" smtClean="0">
                <a:solidFill>
                  <a:srgbClr val="002060"/>
                </a:solidFill>
                <a:latin typeface="Latha" pitchFamily="34" charset="0"/>
                <a:cs typeface="Latha" pitchFamily="34" charset="0"/>
              </a:rPr>
              <a:t>What role did CSOs have in Croatia’s EU accession process?</a:t>
            </a:r>
          </a:p>
          <a:p>
            <a:pPr lvl="1"/>
            <a:r>
              <a:rPr lang="en-GB" sz="2400" smtClean="0">
                <a:solidFill>
                  <a:srgbClr val="FF0000"/>
                </a:solidFill>
                <a:latin typeface="Latha" pitchFamily="34" charset="0"/>
                <a:cs typeface="Latha" pitchFamily="34" charset="0"/>
              </a:rPr>
              <a:t>Implementation of EU funded projects</a:t>
            </a:r>
          </a:p>
          <a:p>
            <a:pPr lvl="1"/>
            <a:r>
              <a:rPr lang="en-GB" sz="2400" smtClean="0">
                <a:solidFill>
                  <a:srgbClr val="FF0000"/>
                </a:solidFill>
                <a:latin typeface="Latha" pitchFamily="34" charset="0"/>
                <a:cs typeface="Latha" pitchFamily="34" charset="0"/>
              </a:rPr>
              <a:t>Advocacy and public policy</a:t>
            </a:r>
          </a:p>
          <a:p>
            <a:pPr lvl="1"/>
            <a:r>
              <a:rPr lang="en-GB" sz="2400" smtClean="0">
                <a:solidFill>
                  <a:srgbClr val="FF0000"/>
                </a:solidFill>
                <a:latin typeface="Latha" pitchFamily="34" charset="0"/>
                <a:cs typeface="Latha" pitchFamily="34" charset="0"/>
              </a:rPr>
              <a:t>Involvement in negotiation and programming processes</a:t>
            </a:r>
          </a:p>
          <a:p>
            <a:r>
              <a:rPr lang="en-GB" sz="2800" smtClean="0">
                <a:solidFill>
                  <a:srgbClr val="002060"/>
                </a:solidFill>
                <a:latin typeface="Latha" pitchFamily="34" charset="0"/>
                <a:cs typeface="Latha" pitchFamily="34" charset="0"/>
              </a:rPr>
              <a:t>Analysis and discussion</a:t>
            </a:r>
          </a:p>
          <a:p>
            <a:pPr lvl="1"/>
            <a:r>
              <a:rPr lang="en-GB" sz="2400" smtClean="0">
                <a:solidFill>
                  <a:srgbClr val="FF0000"/>
                </a:solidFill>
                <a:latin typeface="Latha" pitchFamily="34" charset="0"/>
                <a:cs typeface="Latha" pitchFamily="34" charset="0"/>
              </a:rPr>
              <a:t>past experiences</a:t>
            </a:r>
          </a:p>
          <a:p>
            <a:pPr lvl="1"/>
            <a:r>
              <a:rPr lang="en-GB" sz="2400" smtClean="0">
                <a:solidFill>
                  <a:srgbClr val="FF0000"/>
                </a:solidFill>
                <a:latin typeface="Latha" pitchFamily="34" charset="0"/>
                <a:cs typeface="Latha" pitchFamily="34" charset="0"/>
              </a:rPr>
              <a:t>current trends and problems</a:t>
            </a:r>
          </a:p>
          <a:p>
            <a:pPr lvl="1"/>
            <a:r>
              <a:rPr lang="en-GB" sz="2400" smtClean="0">
                <a:solidFill>
                  <a:srgbClr val="FF0000"/>
                </a:solidFill>
                <a:latin typeface="Latha" pitchFamily="34" charset="0"/>
                <a:cs typeface="Latha" pitchFamily="34" charset="0"/>
              </a:rPr>
              <a:t>anticipation of future role after EU accession</a:t>
            </a:r>
          </a:p>
          <a:p>
            <a:r>
              <a:rPr lang="en-GB" sz="2800" smtClean="0">
                <a:solidFill>
                  <a:srgbClr val="002060"/>
                </a:solidFill>
                <a:latin typeface="Latha" pitchFamily="34" charset="0"/>
                <a:cs typeface="Latha" pitchFamily="34" charset="0"/>
              </a:rPr>
              <a:t>Conclusions and </a:t>
            </a:r>
            <a:r>
              <a:rPr lang="en-GB" sz="2800" smtClean="0">
                <a:solidFill>
                  <a:srgbClr val="FF0000"/>
                </a:solidFill>
                <a:latin typeface="Latha" pitchFamily="34" charset="0"/>
                <a:cs typeface="Latha" pitchFamily="34" charset="0"/>
              </a:rPr>
              <a:t>recommendations </a:t>
            </a:r>
            <a:r>
              <a:rPr lang="en-GB" sz="2800" smtClean="0">
                <a:solidFill>
                  <a:srgbClr val="002060"/>
                </a:solidFill>
                <a:latin typeface="Latha" pitchFamily="34" charset="0"/>
                <a:cs typeface="Latha" pitchFamily="34" charset="0"/>
              </a:rPr>
              <a:t>for HR and WBT countries</a:t>
            </a:r>
            <a:endParaRPr lang="en-GB" sz="280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2</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559285" y="169708"/>
            <a:ext cx="7524756" cy="759682"/>
          </a:xfrm>
        </p:spPr>
        <p:txBody>
          <a:bodyPr>
            <a:noAutofit/>
          </a:bodyPr>
          <a:lstStyle/>
          <a:p>
            <a:r>
              <a:rPr lang="en-GB" sz="4000" b="1" smtClean="0">
                <a:solidFill>
                  <a:srgbClr val="32477F"/>
                </a:solidFill>
              </a:rPr>
              <a:t>Research Focus</a:t>
            </a:r>
            <a:endParaRPr lang="en-GB" sz="4000" b="1">
              <a:solidFill>
                <a:srgbClr val="32477F"/>
              </a:solidFill>
            </a:endParaRPr>
          </a:p>
        </p:txBody>
      </p:sp>
      <p:sp>
        <p:nvSpPr>
          <p:cNvPr id="9" name="Content Placeholder 2"/>
          <p:cNvSpPr>
            <a:spLocks noGrp="1"/>
          </p:cNvSpPr>
          <p:nvPr>
            <p:ph idx="1"/>
          </p:nvPr>
        </p:nvSpPr>
        <p:spPr>
          <a:xfrm>
            <a:off x="1559285" y="929390"/>
            <a:ext cx="7567288" cy="5452749"/>
          </a:xfrm>
        </p:spPr>
        <p:txBody>
          <a:bodyPr>
            <a:noAutofit/>
          </a:bodyPr>
          <a:lstStyle/>
          <a:p>
            <a:r>
              <a:rPr lang="en-GB" sz="2800" smtClean="0">
                <a:solidFill>
                  <a:srgbClr val="002060"/>
                </a:solidFill>
                <a:latin typeface="Latha" pitchFamily="34" charset="0"/>
                <a:cs typeface="Latha" pitchFamily="34" charset="0"/>
              </a:rPr>
              <a:t>Croatian CSOs </a:t>
            </a:r>
            <a:r>
              <a:rPr lang="en-GB" sz="2400" smtClean="0">
                <a:solidFill>
                  <a:srgbClr val="002060"/>
                </a:solidFill>
                <a:latin typeface="Latha" pitchFamily="34" charset="0"/>
                <a:cs typeface="Latha" pitchFamily="34" charset="0"/>
              </a:rPr>
              <a:t>(incl. citizens associations, foundations, funds, national minority councils, trade unions, economic  interest  associations, etc.)</a:t>
            </a:r>
          </a:p>
          <a:p>
            <a:pPr marL="342900" lvl="1" indent="-342900">
              <a:buFont typeface="Arial"/>
              <a:buChar char="•"/>
            </a:pPr>
            <a:r>
              <a:rPr lang="en-GB" smtClean="0">
                <a:solidFill>
                  <a:srgbClr val="002060"/>
                </a:solidFill>
                <a:latin typeface="Latha" pitchFamily="34" charset="0"/>
                <a:cs typeface="Latha" pitchFamily="34" charset="0"/>
              </a:rPr>
              <a:t>More than </a:t>
            </a:r>
            <a:r>
              <a:rPr lang="en-GB" smtClean="0">
                <a:solidFill>
                  <a:srgbClr val="FF0000"/>
                </a:solidFill>
                <a:latin typeface="Latha" pitchFamily="34" charset="0"/>
                <a:cs typeface="Latha" pitchFamily="34" charset="0"/>
              </a:rPr>
              <a:t>48.000 CSOs</a:t>
            </a:r>
            <a:r>
              <a:rPr lang="en-GB" smtClean="0">
                <a:solidFill>
                  <a:srgbClr val="002060"/>
                </a:solidFill>
                <a:latin typeface="Latha" pitchFamily="34" charset="0"/>
                <a:cs typeface="Latha" pitchFamily="34" charset="0"/>
              </a:rPr>
              <a:t> registered, 04/2013</a:t>
            </a:r>
          </a:p>
          <a:p>
            <a:pPr marL="342900" lvl="1" indent="-342900">
              <a:buFont typeface="Arial"/>
              <a:buChar char="•"/>
            </a:pPr>
            <a:r>
              <a:rPr lang="en-GB" smtClean="0">
                <a:solidFill>
                  <a:srgbClr val="002060"/>
                </a:solidFill>
                <a:latin typeface="Latha" pitchFamily="34" charset="0"/>
                <a:cs typeface="Latha" pitchFamily="34" charset="0"/>
              </a:rPr>
              <a:t>Only a fraction engaged in EU issues</a:t>
            </a:r>
          </a:p>
          <a:p>
            <a:r>
              <a:rPr lang="en-GB" sz="2800" smtClean="0">
                <a:solidFill>
                  <a:srgbClr val="002060"/>
                </a:solidFill>
                <a:latin typeface="Latha" pitchFamily="34" charset="0"/>
                <a:cs typeface="Latha" pitchFamily="34" charset="0"/>
              </a:rPr>
              <a:t>Key institutions: </a:t>
            </a:r>
          </a:p>
          <a:p>
            <a:pPr lvl="1"/>
            <a:r>
              <a:rPr lang="en-GB" sz="2400" smtClean="0">
                <a:solidFill>
                  <a:srgbClr val="002060"/>
                </a:solidFill>
                <a:latin typeface="Latha" pitchFamily="34" charset="0"/>
                <a:cs typeface="Latha" pitchFamily="34" charset="0"/>
              </a:rPr>
              <a:t>Croatian Government, Office for Cooperation with NGO/CSO</a:t>
            </a:r>
          </a:p>
          <a:p>
            <a:pPr lvl="1"/>
            <a:r>
              <a:rPr lang="en-GB" sz="2400" smtClean="0">
                <a:solidFill>
                  <a:srgbClr val="002060"/>
                </a:solidFill>
                <a:latin typeface="Latha" pitchFamily="34" charset="0"/>
                <a:cs typeface="Latha" pitchFamily="34" charset="0"/>
              </a:rPr>
              <a:t>National Foundation for Civil Society Development</a:t>
            </a:r>
          </a:p>
          <a:p>
            <a:pPr lvl="1"/>
            <a:r>
              <a:rPr lang="en-GB" sz="2400" smtClean="0">
                <a:solidFill>
                  <a:srgbClr val="002060"/>
                </a:solidFill>
                <a:latin typeface="Latha" pitchFamily="34" charset="0"/>
                <a:cs typeface="Latha" pitchFamily="34" charset="0"/>
              </a:rPr>
              <a:t>Council for Development of Civil Society</a:t>
            </a:r>
            <a:endParaRPr lang="en-GB" sz="240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3</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559285" y="169708"/>
            <a:ext cx="7524756" cy="759682"/>
          </a:xfrm>
        </p:spPr>
        <p:txBody>
          <a:bodyPr>
            <a:noAutofit/>
          </a:bodyPr>
          <a:lstStyle/>
          <a:p>
            <a:r>
              <a:rPr lang="en-GB" sz="4000" b="1" smtClean="0">
                <a:solidFill>
                  <a:srgbClr val="32477F"/>
                </a:solidFill>
              </a:rPr>
              <a:t>Research Focus</a:t>
            </a:r>
            <a:endParaRPr lang="en-GB" sz="4000" b="1">
              <a:solidFill>
                <a:srgbClr val="32477F"/>
              </a:solidFill>
            </a:endParaRPr>
          </a:p>
        </p:txBody>
      </p:sp>
      <p:sp>
        <p:nvSpPr>
          <p:cNvPr id="9" name="Content Placeholder 2"/>
          <p:cNvSpPr>
            <a:spLocks noGrp="1"/>
          </p:cNvSpPr>
          <p:nvPr>
            <p:ph idx="1"/>
          </p:nvPr>
        </p:nvSpPr>
        <p:spPr>
          <a:xfrm>
            <a:off x="1559285" y="929390"/>
            <a:ext cx="7524755" cy="5452749"/>
          </a:xfrm>
        </p:spPr>
        <p:txBody>
          <a:bodyPr>
            <a:noAutofit/>
          </a:bodyPr>
          <a:lstStyle/>
          <a:p>
            <a:r>
              <a:rPr lang="en-GB" sz="2800" smtClean="0">
                <a:solidFill>
                  <a:srgbClr val="002060"/>
                </a:solidFill>
                <a:latin typeface="Latha" pitchFamily="34" charset="0"/>
                <a:cs typeface="Latha" pitchFamily="34" charset="0"/>
              </a:rPr>
              <a:t>Facts (2011):</a:t>
            </a:r>
          </a:p>
          <a:p>
            <a:pPr lvl="1"/>
            <a:r>
              <a:rPr lang="en-GB" sz="2400" smtClean="0">
                <a:solidFill>
                  <a:srgbClr val="002060"/>
                </a:solidFill>
                <a:latin typeface="Latha" pitchFamily="34" charset="0"/>
                <a:cs typeface="Latha" pitchFamily="34" charset="0"/>
              </a:rPr>
              <a:t>1.6 billion HRK or </a:t>
            </a:r>
            <a:r>
              <a:rPr lang="en-GB" sz="2400" smtClean="0">
                <a:solidFill>
                  <a:srgbClr val="FF0000"/>
                </a:solidFill>
                <a:latin typeface="Latha" pitchFamily="34" charset="0"/>
                <a:cs typeface="Latha" pitchFamily="34" charset="0"/>
              </a:rPr>
              <a:t>220 million EUR for CSO</a:t>
            </a:r>
            <a:r>
              <a:rPr lang="en-GB" sz="2400" smtClean="0">
                <a:solidFill>
                  <a:srgbClr val="002060"/>
                </a:solidFill>
                <a:latin typeface="Latha" pitchFamily="34" charset="0"/>
                <a:cs typeface="Latha" pitchFamily="34" charset="0"/>
              </a:rPr>
              <a:t> projects/programmes – all 3 government levels</a:t>
            </a:r>
          </a:p>
          <a:p>
            <a:pPr lvl="1"/>
            <a:r>
              <a:rPr lang="en-GB" sz="2400" smtClean="0">
                <a:solidFill>
                  <a:srgbClr val="002060"/>
                </a:solidFill>
                <a:latin typeface="Latha" pitchFamily="34" charset="0"/>
                <a:cs typeface="Latha" pitchFamily="34" charset="0"/>
              </a:rPr>
              <a:t>1/3 of grant funds refer to 5,258 CSO projects/programmes on national level incl. national contribution for EU grants (cca. 2%)</a:t>
            </a:r>
          </a:p>
          <a:p>
            <a:r>
              <a:rPr lang="en-GB" sz="2800" smtClean="0">
                <a:solidFill>
                  <a:srgbClr val="002060"/>
                </a:solidFill>
                <a:latin typeface="Latha" pitchFamily="34" charset="0"/>
                <a:cs typeface="Latha" pitchFamily="34" charset="0"/>
              </a:rPr>
              <a:t>EU grants for Croatian CSOs available</a:t>
            </a:r>
            <a:r>
              <a:rPr lang="en-GB" smtClean="0">
                <a:solidFill>
                  <a:srgbClr val="002060"/>
                </a:solidFill>
                <a:latin typeface="Latha" pitchFamily="34" charset="0"/>
                <a:cs typeface="Latha" pitchFamily="34" charset="0"/>
              </a:rPr>
              <a:t> </a:t>
            </a:r>
          </a:p>
          <a:p>
            <a:pPr lvl="1"/>
            <a:r>
              <a:rPr lang="en-GB" sz="2400" smtClean="0">
                <a:solidFill>
                  <a:srgbClr val="FF0000"/>
                </a:solidFill>
                <a:latin typeface="Latha" pitchFamily="34" charset="0"/>
                <a:cs typeface="Latha" pitchFamily="34" charset="0"/>
              </a:rPr>
              <a:t>IPA </a:t>
            </a:r>
            <a:r>
              <a:rPr lang="en-GB" sz="2400" smtClean="0">
                <a:solidFill>
                  <a:srgbClr val="002060"/>
                </a:solidFill>
                <a:latin typeface="Latha" pitchFamily="34" charset="0"/>
                <a:cs typeface="Latha" pitchFamily="34" charset="0"/>
              </a:rPr>
              <a:t>components (I-V) and other </a:t>
            </a:r>
            <a:r>
              <a:rPr lang="en-GB" sz="2400" smtClean="0">
                <a:solidFill>
                  <a:srgbClr val="FF0000"/>
                </a:solidFill>
                <a:latin typeface="Latha" pitchFamily="34" charset="0"/>
                <a:cs typeface="Latha" pitchFamily="34" charset="0"/>
              </a:rPr>
              <a:t>EU programmes</a:t>
            </a:r>
            <a:r>
              <a:rPr lang="en-GB" sz="2400" smtClean="0">
                <a:solidFill>
                  <a:srgbClr val="002060"/>
                </a:solidFill>
                <a:latin typeface="Latha" pitchFamily="34" charset="0"/>
                <a:cs typeface="Latha" pitchFamily="34" charset="0"/>
              </a:rPr>
              <a:t> e.g. Youth, Europe for Citizens, Culture, Media…</a:t>
            </a:r>
          </a:p>
          <a:p>
            <a:pPr lvl="1"/>
            <a:r>
              <a:rPr lang="en-GB" sz="2400" smtClean="0">
                <a:solidFill>
                  <a:srgbClr val="002060"/>
                </a:solidFill>
                <a:latin typeface="Latha" pitchFamily="34" charset="0"/>
                <a:cs typeface="Latha" pitchFamily="34" charset="0"/>
              </a:rPr>
              <a:t>Programme management HR institutions and EC</a:t>
            </a:r>
          </a:p>
          <a:p>
            <a:r>
              <a:rPr lang="en-GB" sz="2800" smtClean="0">
                <a:solidFill>
                  <a:srgbClr val="002060"/>
                </a:solidFill>
                <a:latin typeface="Latha" pitchFamily="34" charset="0"/>
                <a:cs typeface="Latha" pitchFamily="34" charset="0"/>
              </a:rPr>
              <a:t>Croatia’s programming process</a:t>
            </a:r>
            <a:r>
              <a:rPr lang="en-GB" sz="2800" smtClean="0">
                <a:solidFill>
                  <a:srgbClr val="FF0000"/>
                </a:solidFill>
                <a:latin typeface="Latha" pitchFamily="34" charset="0"/>
                <a:cs typeface="Latha" pitchFamily="34" charset="0"/>
              </a:rPr>
              <a:t> 2014-2020</a:t>
            </a:r>
            <a:endParaRPr lang="en-GB" smtClean="0">
              <a:solidFill>
                <a:srgbClr val="FF0000"/>
              </a:solidFill>
              <a:latin typeface="Latha" pitchFamily="34" charset="0"/>
              <a:cs typeface="Latha" pitchFamily="34" charset="0"/>
            </a:endParaRPr>
          </a:p>
          <a:p>
            <a:pPr lvl="1"/>
            <a:r>
              <a:rPr lang="en-GB" sz="2400" smtClean="0">
                <a:solidFill>
                  <a:srgbClr val="002060"/>
                </a:solidFill>
                <a:latin typeface="Latha" pitchFamily="34" charset="0"/>
                <a:cs typeface="Latha" pitchFamily="34" charset="0"/>
              </a:rPr>
              <a:t>involvement of CSOs in working groups and consultation process</a:t>
            </a:r>
            <a:endParaRPr lang="en-GB" sz="240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4</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633929" y="169708"/>
            <a:ext cx="7450111" cy="759682"/>
          </a:xfrm>
        </p:spPr>
        <p:txBody>
          <a:bodyPr>
            <a:noAutofit/>
          </a:bodyPr>
          <a:lstStyle/>
          <a:p>
            <a:r>
              <a:rPr lang="en-GB" b="1" smtClean="0">
                <a:solidFill>
                  <a:srgbClr val="32477F"/>
                </a:solidFill>
              </a:rPr>
              <a:t>Survey</a:t>
            </a:r>
            <a:endParaRPr lang="en-GB" b="1">
              <a:solidFill>
                <a:srgbClr val="32477F"/>
              </a:solidFill>
            </a:endParaRPr>
          </a:p>
        </p:txBody>
      </p:sp>
      <p:sp>
        <p:nvSpPr>
          <p:cNvPr id="9" name="Content Placeholder 2"/>
          <p:cNvSpPr>
            <a:spLocks noGrp="1"/>
          </p:cNvSpPr>
          <p:nvPr>
            <p:ph idx="1"/>
          </p:nvPr>
        </p:nvSpPr>
        <p:spPr>
          <a:xfrm>
            <a:off x="1633929" y="1329070"/>
            <a:ext cx="7450111" cy="5053069"/>
          </a:xfrm>
        </p:spPr>
        <p:txBody>
          <a:bodyPr>
            <a:noAutofit/>
          </a:bodyPr>
          <a:lstStyle/>
          <a:p>
            <a:r>
              <a:rPr lang="en-GB" sz="2800" dirty="0" smtClean="0">
                <a:solidFill>
                  <a:srgbClr val="FF0000"/>
                </a:solidFill>
                <a:latin typeface="Latha" pitchFamily="34" charset="0"/>
                <a:cs typeface="Latha" pitchFamily="34" charset="0"/>
              </a:rPr>
              <a:t>Focus:</a:t>
            </a:r>
            <a:r>
              <a:rPr lang="en-GB" sz="2800" dirty="0" smtClean="0">
                <a:solidFill>
                  <a:srgbClr val="002060"/>
                </a:solidFill>
                <a:latin typeface="Latha" pitchFamily="34" charset="0"/>
                <a:cs typeface="Latha" pitchFamily="34" charset="0"/>
              </a:rPr>
              <a:t> </a:t>
            </a:r>
            <a:r>
              <a:rPr lang="hr-HR" sz="2400" dirty="0" smtClean="0">
                <a:solidFill>
                  <a:srgbClr val="002060"/>
                </a:solidFill>
                <a:latin typeface="Latha" pitchFamily="34" charset="0"/>
                <a:cs typeface="Latha" pitchFamily="34" charset="0"/>
              </a:rPr>
              <a:t>E</a:t>
            </a:r>
            <a:r>
              <a:rPr lang="en-GB" sz="2400" dirty="0" err="1" smtClean="0">
                <a:solidFill>
                  <a:srgbClr val="002060"/>
                </a:solidFill>
                <a:latin typeface="Latha" pitchFamily="34" charset="0"/>
                <a:cs typeface="Latha" pitchFamily="34" charset="0"/>
              </a:rPr>
              <a:t>xperiences</a:t>
            </a:r>
            <a:r>
              <a:rPr lang="en-GB" sz="2400" dirty="0" smtClean="0">
                <a:solidFill>
                  <a:srgbClr val="002060"/>
                </a:solidFill>
                <a:latin typeface="Latha" pitchFamily="34" charset="0"/>
                <a:cs typeface="Latha" pitchFamily="34" charset="0"/>
              </a:rPr>
              <a:t> </a:t>
            </a:r>
            <a:r>
              <a:rPr lang="en-GB" sz="2400" dirty="0" smtClean="0">
                <a:solidFill>
                  <a:srgbClr val="002060"/>
                </a:solidFill>
                <a:latin typeface="Latha" pitchFamily="34" charset="0"/>
                <a:cs typeface="Latha" pitchFamily="34" charset="0"/>
              </a:rPr>
              <a:t>of CSOs gained </a:t>
            </a:r>
            <a:r>
              <a:rPr lang="en-GB" sz="2400" dirty="0" smtClean="0">
                <a:solidFill>
                  <a:srgbClr val="002060"/>
                </a:solidFill>
                <a:latin typeface="Latha" pitchFamily="34" charset="0"/>
                <a:cs typeface="Latha" pitchFamily="34" charset="0"/>
              </a:rPr>
              <a:t>during</a:t>
            </a:r>
            <a:r>
              <a:rPr lang="hr-HR" sz="2400" dirty="0" smtClean="0">
                <a:solidFill>
                  <a:srgbClr val="002060"/>
                </a:solidFill>
                <a:latin typeface="Latha" pitchFamily="34" charset="0"/>
                <a:cs typeface="Latha" pitchFamily="34" charset="0"/>
              </a:rPr>
              <a:t> </a:t>
            </a:r>
            <a:r>
              <a:rPr lang="hr-HR" sz="2400" dirty="0" err="1" smtClean="0">
                <a:solidFill>
                  <a:srgbClr val="002060"/>
                </a:solidFill>
                <a:latin typeface="Latha" pitchFamily="34" charset="0"/>
                <a:cs typeface="Latha" pitchFamily="34" charset="0"/>
              </a:rPr>
              <a:t>pre</a:t>
            </a:r>
            <a:r>
              <a:rPr lang="hr-HR" sz="2400" dirty="0" smtClean="0">
                <a:solidFill>
                  <a:srgbClr val="002060"/>
                </a:solidFill>
                <a:latin typeface="Latha" pitchFamily="34" charset="0"/>
                <a:cs typeface="Latha" pitchFamily="34" charset="0"/>
              </a:rPr>
              <a:t>-</a:t>
            </a:r>
            <a:r>
              <a:rPr lang="hr-HR" sz="2400" dirty="0" err="1" smtClean="0">
                <a:solidFill>
                  <a:srgbClr val="002060"/>
                </a:solidFill>
                <a:latin typeface="Latha" pitchFamily="34" charset="0"/>
                <a:cs typeface="Latha" pitchFamily="34" charset="0"/>
              </a:rPr>
              <a:t>accession</a:t>
            </a:r>
            <a:r>
              <a:rPr lang="hr-HR" sz="2400" dirty="0" smtClean="0">
                <a:solidFill>
                  <a:srgbClr val="002060"/>
                </a:solidFill>
                <a:latin typeface="Latha" pitchFamily="34" charset="0"/>
                <a:cs typeface="Latha" pitchFamily="34" charset="0"/>
              </a:rPr>
              <a:t> period </a:t>
            </a:r>
            <a:r>
              <a:rPr lang="en-GB" sz="2400" dirty="0" smtClean="0">
                <a:solidFill>
                  <a:srgbClr val="002060"/>
                </a:solidFill>
                <a:latin typeface="Latha" pitchFamily="34" charset="0"/>
                <a:cs typeface="Latha" pitchFamily="34" charset="0"/>
              </a:rPr>
              <a:t>2007 </a:t>
            </a:r>
            <a:r>
              <a:rPr lang="en-GB" sz="2400" dirty="0" smtClean="0">
                <a:solidFill>
                  <a:srgbClr val="002060"/>
                </a:solidFill>
                <a:latin typeface="Latha" pitchFamily="34" charset="0"/>
                <a:cs typeface="Latha" pitchFamily="34" charset="0"/>
              </a:rPr>
              <a:t>– 2013</a:t>
            </a:r>
          </a:p>
          <a:p>
            <a:r>
              <a:rPr lang="hr-HR" sz="2800" dirty="0" err="1" smtClean="0">
                <a:solidFill>
                  <a:srgbClr val="FF0000"/>
                </a:solidFill>
                <a:latin typeface="Latha" pitchFamily="34" charset="0"/>
                <a:cs typeface="Latha" pitchFamily="34" charset="0"/>
              </a:rPr>
              <a:t>Survey</a:t>
            </a:r>
            <a:r>
              <a:rPr lang="hr-HR" sz="2800" dirty="0" smtClean="0">
                <a:solidFill>
                  <a:srgbClr val="FF0000"/>
                </a:solidFill>
                <a:latin typeface="Latha" pitchFamily="34" charset="0"/>
                <a:cs typeface="Latha" pitchFamily="34" charset="0"/>
              </a:rPr>
              <a:t> p</a:t>
            </a:r>
            <a:r>
              <a:rPr lang="en-GB" sz="2800" dirty="0" err="1" smtClean="0">
                <a:solidFill>
                  <a:srgbClr val="FF0000"/>
                </a:solidFill>
                <a:latin typeface="Latha" pitchFamily="34" charset="0"/>
                <a:cs typeface="Latha" pitchFamily="34" charset="0"/>
              </a:rPr>
              <a:t>eriod</a:t>
            </a:r>
            <a:r>
              <a:rPr lang="en-GB" sz="2800" dirty="0" smtClean="0">
                <a:solidFill>
                  <a:srgbClr val="FF0000"/>
                </a:solidFill>
                <a:latin typeface="Latha" pitchFamily="34" charset="0"/>
                <a:cs typeface="Latha" pitchFamily="34" charset="0"/>
              </a:rPr>
              <a:t>:</a:t>
            </a:r>
            <a:r>
              <a:rPr lang="en-GB" sz="2800" dirty="0" smtClean="0">
                <a:solidFill>
                  <a:srgbClr val="002060"/>
                </a:solidFill>
                <a:latin typeface="Latha" pitchFamily="34" charset="0"/>
                <a:cs typeface="Latha" pitchFamily="34" charset="0"/>
              </a:rPr>
              <a:t> </a:t>
            </a:r>
            <a:r>
              <a:rPr lang="en-GB" sz="2400" dirty="0" smtClean="0">
                <a:solidFill>
                  <a:srgbClr val="002060"/>
                </a:solidFill>
                <a:latin typeface="Latha" pitchFamily="34" charset="0"/>
                <a:cs typeface="Latha" pitchFamily="34" charset="0"/>
              </a:rPr>
              <a:t>1</a:t>
            </a:r>
            <a:r>
              <a:rPr lang="en-GB" sz="2400" baseline="30000" dirty="0" smtClean="0">
                <a:solidFill>
                  <a:srgbClr val="002060"/>
                </a:solidFill>
                <a:latin typeface="Latha" pitchFamily="34" charset="0"/>
                <a:cs typeface="Latha" pitchFamily="34" charset="0"/>
              </a:rPr>
              <a:t>st</a:t>
            </a:r>
            <a:r>
              <a:rPr lang="en-GB" sz="2400" dirty="0" smtClean="0">
                <a:solidFill>
                  <a:srgbClr val="002060"/>
                </a:solidFill>
                <a:latin typeface="Latha" pitchFamily="34" charset="0"/>
                <a:cs typeface="Latha" pitchFamily="34" charset="0"/>
              </a:rPr>
              <a:t> - 15</a:t>
            </a:r>
            <a:r>
              <a:rPr lang="en-GB" sz="2400" baseline="30000" dirty="0" smtClean="0">
                <a:solidFill>
                  <a:srgbClr val="002060"/>
                </a:solidFill>
                <a:latin typeface="Latha" pitchFamily="34" charset="0"/>
                <a:cs typeface="Latha" pitchFamily="34" charset="0"/>
              </a:rPr>
              <a:t>th</a:t>
            </a:r>
            <a:r>
              <a:rPr lang="en-GB" sz="2400" dirty="0" smtClean="0">
                <a:solidFill>
                  <a:srgbClr val="002060"/>
                </a:solidFill>
                <a:latin typeface="Latha" pitchFamily="34" charset="0"/>
                <a:cs typeface="Latha" pitchFamily="34" charset="0"/>
              </a:rPr>
              <a:t> March 2013</a:t>
            </a:r>
          </a:p>
          <a:p>
            <a:r>
              <a:rPr lang="en-GB" sz="2800" dirty="0" smtClean="0">
                <a:solidFill>
                  <a:srgbClr val="FF0000"/>
                </a:solidFill>
                <a:latin typeface="Latha" pitchFamily="34" charset="0"/>
                <a:cs typeface="Latha" pitchFamily="34" charset="0"/>
              </a:rPr>
              <a:t>3 thematic groups:</a:t>
            </a:r>
            <a:r>
              <a:rPr lang="en-GB" dirty="0" smtClean="0">
                <a:solidFill>
                  <a:srgbClr val="002060"/>
                </a:solidFill>
                <a:latin typeface="Latha" pitchFamily="34" charset="0"/>
                <a:cs typeface="Latha" pitchFamily="34" charset="0"/>
              </a:rPr>
              <a:t> </a:t>
            </a:r>
            <a:r>
              <a:rPr lang="en-GB" sz="2400" dirty="0" smtClean="0">
                <a:solidFill>
                  <a:srgbClr val="002060"/>
                </a:solidFill>
                <a:latin typeface="Latha" pitchFamily="34" charset="0"/>
                <a:cs typeface="Latha" pitchFamily="34" charset="0"/>
              </a:rPr>
              <a:t>Basic information; Participation, Networking/Partnership capacities; Capacities </a:t>
            </a:r>
          </a:p>
          <a:p>
            <a:r>
              <a:rPr lang="en-GB" sz="2800" dirty="0" smtClean="0">
                <a:solidFill>
                  <a:srgbClr val="FF0000"/>
                </a:solidFill>
                <a:latin typeface="Latha" pitchFamily="34" charset="0"/>
                <a:cs typeface="Latha" pitchFamily="34" charset="0"/>
              </a:rPr>
              <a:t>Target group: </a:t>
            </a:r>
            <a:r>
              <a:rPr lang="en-GB" sz="2400" dirty="0" smtClean="0">
                <a:solidFill>
                  <a:srgbClr val="002060"/>
                </a:solidFill>
                <a:latin typeface="Latha" pitchFamily="34" charset="0"/>
                <a:cs typeface="Latha" pitchFamily="34" charset="0"/>
              </a:rPr>
              <a:t>CSO representatives</a:t>
            </a:r>
          </a:p>
          <a:p>
            <a:r>
              <a:rPr lang="en-GB" sz="2800" dirty="0" smtClean="0">
                <a:solidFill>
                  <a:srgbClr val="FF0000"/>
                </a:solidFill>
                <a:latin typeface="Latha" pitchFamily="34" charset="0"/>
                <a:cs typeface="Latha" pitchFamily="34" charset="0"/>
              </a:rPr>
              <a:t>Number of </a:t>
            </a:r>
            <a:r>
              <a:rPr lang="en-GB" sz="2800" dirty="0" smtClean="0">
                <a:solidFill>
                  <a:srgbClr val="FF0000"/>
                </a:solidFill>
                <a:latin typeface="Latha" pitchFamily="34" charset="0"/>
                <a:cs typeface="Latha" pitchFamily="34" charset="0"/>
              </a:rPr>
              <a:t>survey </a:t>
            </a:r>
            <a:r>
              <a:rPr lang="hr-HR" sz="2800" dirty="0" err="1" smtClean="0">
                <a:solidFill>
                  <a:srgbClr val="FF0000"/>
                </a:solidFill>
                <a:latin typeface="Latha" pitchFamily="34" charset="0"/>
                <a:cs typeface="Latha" pitchFamily="34" charset="0"/>
              </a:rPr>
              <a:t>recipients</a:t>
            </a:r>
            <a:r>
              <a:rPr lang="en-GB" sz="2800" dirty="0" smtClean="0">
                <a:solidFill>
                  <a:srgbClr val="FF0000"/>
                </a:solidFill>
                <a:latin typeface="Latha" pitchFamily="34" charset="0"/>
                <a:cs typeface="Latha" pitchFamily="34" charset="0"/>
              </a:rPr>
              <a:t>: </a:t>
            </a:r>
            <a:r>
              <a:rPr lang="en-GB" sz="2800" dirty="0" smtClean="0">
                <a:solidFill>
                  <a:srgbClr val="002060"/>
                </a:solidFill>
                <a:latin typeface="Latha" pitchFamily="34" charset="0"/>
                <a:cs typeface="Latha" pitchFamily="34" charset="0"/>
              </a:rPr>
              <a:t>1156</a:t>
            </a:r>
            <a:endParaRPr lang="en-GB" sz="2800" dirty="0" smtClean="0">
              <a:solidFill>
                <a:srgbClr val="002060"/>
              </a:solidFill>
              <a:latin typeface="Latha" pitchFamily="34" charset="0"/>
              <a:cs typeface="Latha" pitchFamily="34" charset="0"/>
            </a:endParaRPr>
          </a:p>
          <a:p>
            <a:r>
              <a:rPr lang="hr-HR" sz="2800" dirty="0" err="1" smtClean="0">
                <a:solidFill>
                  <a:srgbClr val="FF0000"/>
                </a:solidFill>
                <a:latin typeface="Latha" pitchFamily="34" charset="0"/>
                <a:cs typeface="Latha" pitchFamily="34" charset="0"/>
              </a:rPr>
              <a:t>Survey</a:t>
            </a:r>
            <a:r>
              <a:rPr lang="hr-HR" sz="2800" dirty="0" smtClean="0">
                <a:solidFill>
                  <a:srgbClr val="FF0000"/>
                </a:solidFill>
                <a:latin typeface="Latha" pitchFamily="34" charset="0"/>
                <a:cs typeface="Latha" pitchFamily="34" charset="0"/>
              </a:rPr>
              <a:t> </a:t>
            </a:r>
            <a:r>
              <a:rPr lang="hr-HR" sz="2800" dirty="0" err="1" smtClean="0">
                <a:solidFill>
                  <a:srgbClr val="FF0000"/>
                </a:solidFill>
                <a:latin typeface="Latha" pitchFamily="34" charset="0"/>
                <a:cs typeface="Latha" pitchFamily="34" charset="0"/>
              </a:rPr>
              <a:t>response</a:t>
            </a:r>
            <a:r>
              <a:rPr lang="en-GB" sz="2800" dirty="0" smtClean="0">
                <a:solidFill>
                  <a:srgbClr val="FF0000"/>
                </a:solidFill>
                <a:latin typeface="Latha" pitchFamily="34" charset="0"/>
                <a:cs typeface="Latha" pitchFamily="34" charset="0"/>
              </a:rPr>
              <a:t>:</a:t>
            </a:r>
            <a:r>
              <a:rPr lang="en-GB" sz="2800" dirty="0" smtClean="0">
                <a:solidFill>
                  <a:srgbClr val="002060"/>
                </a:solidFill>
                <a:latin typeface="Latha" pitchFamily="34" charset="0"/>
                <a:cs typeface="Latha" pitchFamily="34" charset="0"/>
              </a:rPr>
              <a:t> </a:t>
            </a:r>
            <a:r>
              <a:rPr lang="en-GB" sz="2800" dirty="0" smtClean="0">
                <a:solidFill>
                  <a:srgbClr val="002060"/>
                </a:solidFill>
                <a:latin typeface="Latha" pitchFamily="34" charset="0"/>
                <a:cs typeface="Latha" pitchFamily="34" charset="0"/>
              </a:rPr>
              <a:t>251 </a:t>
            </a:r>
            <a:r>
              <a:rPr lang="hr-HR" sz="2800" dirty="0" smtClean="0">
                <a:solidFill>
                  <a:srgbClr val="002060"/>
                </a:solidFill>
                <a:latin typeface="Latha" pitchFamily="34" charset="0"/>
                <a:cs typeface="Latha" pitchFamily="34" charset="0"/>
              </a:rPr>
              <a:t>or </a:t>
            </a:r>
            <a:r>
              <a:rPr lang="en-GB" sz="2800" dirty="0" smtClean="0">
                <a:solidFill>
                  <a:srgbClr val="002060"/>
                </a:solidFill>
                <a:latin typeface="Latha" pitchFamily="34" charset="0"/>
                <a:cs typeface="Latha" pitchFamily="34" charset="0"/>
              </a:rPr>
              <a:t>21,7%</a:t>
            </a:r>
            <a:endParaRPr lang="en-GB" sz="2800" dirty="0" smtClean="0">
              <a:solidFill>
                <a:srgbClr val="002060"/>
              </a:solidFill>
              <a:latin typeface="Latha" pitchFamily="34" charset="0"/>
              <a:cs typeface="Latha" pitchFamily="34" charset="0"/>
            </a:endParaRPr>
          </a:p>
        </p:txBody>
      </p:sp>
      <p:sp>
        <p:nvSpPr>
          <p:cNvPr id="2" name="Slide Number Placeholder 1"/>
          <p:cNvSpPr>
            <a:spLocks noGrp="1"/>
          </p:cNvSpPr>
          <p:nvPr>
            <p:ph type="sldNum" sz="quarter" idx="12"/>
          </p:nvPr>
        </p:nvSpPr>
        <p:spPr/>
        <p:txBody>
          <a:bodyPr/>
          <a:lstStyle/>
          <a:p>
            <a:fld id="{505EFCEC-29E6-E543-AE9E-F92E9A09CC52}" type="slidenum">
              <a:rPr lang="en-US" smtClean="0"/>
              <a:pPr/>
              <a:t>5</a:t>
            </a:fld>
            <a:endParaRPr lang="en-US"/>
          </a:p>
        </p:txBody>
      </p:sp>
    </p:spTree>
    <p:extLst>
      <p:ext uri="{BB962C8B-B14F-4D97-AF65-F5344CB8AC3E}">
        <p14:creationId xmlns:p14="http://schemas.microsoft.com/office/powerpoint/2010/main" val="2570114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23869" y="316124"/>
            <a:ext cx="6962931" cy="1143000"/>
          </a:xfrm>
        </p:spPr>
        <p:txBody>
          <a:bodyPr>
            <a:normAutofit/>
          </a:bodyPr>
          <a:lstStyle/>
          <a:p>
            <a:pPr algn="l"/>
            <a:r>
              <a:rPr lang="en-GB" b="1" dirty="0" smtClean="0">
                <a:solidFill>
                  <a:srgbClr val="32477F"/>
                </a:solidFill>
              </a:rPr>
              <a:t>Participation in EU process</a:t>
            </a:r>
            <a:endParaRPr lang="en-GB" b="1" dirty="0">
              <a:solidFill>
                <a:srgbClr val="32477F"/>
              </a:solidFill>
            </a:endParaRPr>
          </a:p>
        </p:txBody>
      </p:sp>
      <p:sp>
        <p:nvSpPr>
          <p:cNvPr id="4" name="TextBox 3"/>
          <p:cNvSpPr txBox="1"/>
          <p:nvPr/>
        </p:nvSpPr>
        <p:spPr>
          <a:xfrm>
            <a:off x="1723869" y="1759537"/>
            <a:ext cx="7420131" cy="3970318"/>
          </a:xfrm>
          <a:prstGeom prst="rect">
            <a:avLst/>
          </a:prstGeom>
          <a:noFill/>
        </p:spPr>
        <p:txBody>
          <a:bodyPr wrap="square" rtlCol="0">
            <a:spAutoFit/>
          </a:bodyPr>
          <a:lstStyle/>
          <a:p>
            <a:pPr marL="457200" indent="-457200">
              <a:buFont typeface="Arial" pitchFamily="34" charset="0"/>
              <a:buChar char="•"/>
            </a:pPr>
            <a:r>
              <a:rPr lang="en-GB" sz="2800" dirty="0" smtClean="0">
                <a:solidFill>
                  <a:srgbClr val="002060"/>
                </a:solidFill>
                <a:latin typeface="Latha" pitchFamily="34" charset="0"/>
                <a:cs typeface="Latha" pitchFamily="34" charset="0"/>
              </a:rPr>
              <a:t>32% respondents </a:t>
            </a:r>
            <a:r>
              <a:rPr lang="en-GB" sz="2800" dirty="0" smtClean="0">
                <a:solidFill>
                  <a:srgbClr val="002060"/>
                </a:solidFill>
                <a:latin typeface="Latha" pitchFamily="34" charset="0"/>
                <a:cs typeface="Latha" pitchFamily="34" charset="0"/>
              </a:rPr>
              <a:t>ha</a:t>
            </a:r>
            <a:r>
              <a:rPr lang="hr-HR" sz="2800" dirty="0">
                <a:solidFill>
                  <a:srgbClr val="002060"/>
                </a:solidFill>
                <a:latin typeface="Latha" pitchFamily="34" charset="0"/>
                <a:cs typeface="Latha" pitchFamily="34" charset="0"/>
              </a:rPr>
              <a:t>s</a:t>
            </a:r>
            <a:r>
              <a:rPr lang="en-GB" sz="2800" dirty="0">
                <a:solidFill>
                  <a:srgbClr val="002060"/>
                </a:solidFill>
                <a:latin typeface="Latha" pitchFamily="34" charset="0"/>
                <a:cs typeface="Latha" pitchFamily="34" charset="0"/>
              </a:rPr>
              <a:t> </a:t>
            </a:r>
            <a:r>
              <a:rPr lang="en-GB" sz="2800" dirty="0">
                <a:solidFill>
                  <a:srgbClr val="FF0000"/>
                </a:solidFill>
                <a:latin typeface="Latha" pitchFamily="34" charset="0"/>
                <a:cs typeface="Latha" pitchFamily="34" charset="0"/>
              </a:rPr>
              <a:t>continuously and actively</a:t>
            </a:r>
            <a:r>
              <a:rPr lang="en-GB" sz="2800" dirty="0">
                <a:solidFill>
                  <a:srgbClr val="002060"/>
                </a:solidFill>
                <a:latin typeface="Latha" pitchFamily="34" charset="0"/>
                <a:cs typeface="Latha" pitchFamily="34" charset="0"/>
              </a:rPr>
              <a:t> participated in preparation and implementation of </a:t>
            </a:r>
            <a:r>
              <a:rPr lang="en-GB" sz="2800" dirty="0" smtClean="0">
                <a:solidFill>
                  <a:srgbClr val="002060"/>
                </a:solidFill>
                <a:latin typeface="Latha" pitchFamily="34" charset="0"/>
                <a:cs typeface="Latha" pitchFamily="34" charset="0"/>
              </a:rPr>
              <a:t>projects</a:t>
            </a:r>
            <a:endParaRPr lang="en-GB" sz="2800" dirty="0" smtClean="0">
              <a:solidFill>
                <a:srgbClr val="002060"/>
              </a:solidFill>
              <a:latin typeface="Latha" pitchFamily="34" charset="0"/>
              <a:cs typeface="Latha" pitchFamily="34" charset="0"/>
            </a:endParaRPr>
          </a:p>
          <a:p>
            <a:pPr marL="457200" indent="-457200">
              <a:buFont typeface="Arial" pitchFamily="34" charset="0"/>
              <a:buChar char="•"/>
            </a:pPr>
            <a:r>
              <a:rPr lang="en-GB" sz="2800" dirty="0" smtClean="0">
                <a:solidFill>
                  <a:srgbClr val="002060"/>
                </a:solidFill>
                <a:latin typeface="Latha" pitchFamily="34" charset="0"/>
                <a:cs typeface="Latha" pitchFamily="34" charset="0"/>
              </a:rPr>
              <a:t>22% respondents </a:t>
            </a:r>
            <a:r>
              <a:rPr lang="en-GB" sz="2800" dirty="0" smtClean="0">
                <a:solidFill>
                  <a:srgbClr val="FF0000"/>
                </a:solidFill>
                <a:latin typeface="Latha" pitchFamily="34" charset="0"/>
                <a:cs typeface="Latha" pitchFamily="34" charset="0"/>
              </a:rPr>
              <a:t>occasionally </a:t>
            </a:r>
            <a:r>
              <a:rPr lang="en-GB" sz="2800" dirty="0" smtClean="0">
                <a:solidFill>
                  <a:srgbClr val="002060"/>
                </a:solidFill>
                <a:latin typeface="Latha" pitchFamily="34" charset="0"/>
                <a:cs typeface="Latha" pitchFamily="34" charset="0"/>
              </a:rPr>
              <a:t>participated in preparation and implementation of </a:t>
            </a:r>
            <a:r>
              <a:rPr lang="en-GB" sz="2800" dirty="0" smtClean="0">
                <a:solidFill>
                  <a:srgbClr val="002060"/>
                </a:solidFill>
                <a:latin typeface="Latha" pitchFamily="34" charset="0"/>
                <a:cs typeface="Latha" pitchFamily="34" charset="0"/>
              </a:rPr>
              <a:t>projects</a:t>
            </a:r>
            <a:endParaRPr lang="en-GB" sz="2800" dirty="0" smtClean="0">
              <a:solidFill>
                <a:srgbClr val="002060"/>
              </a:solidFill>
              <a:latin typeface="Latha" pitchFamily="34" charset="0"/>
              <a:cs typeface="Latha" pitchFamily="34" charset="0"/>
            </a:endParaRPr>
          </a:p>
          <a:p>
            <a:pPr marL="457200" indent="-457200">
              <a:buFont typeface="Arial" pitchFamily="34" charset="0"/>
              <a:buChar char="•"/>
            </a:pPr>
            <a:r>
              <a:rPr lang="en-GB" sz="2800" dirty="0" smtClean="0">
                <a:solidFill>
                  <a:srgbClr val="002060"/>
                </a:solidFill>
                <a:latin typeface="Latha" pitchFamily="34" charset="0"/>
                <a:cs typeface="Latha" pitchFamily="34" charset="0"/>
              </a:rPr>
              <a:t>CSOs </a:t>
            </a:r>
            <a:r>
              <a:rPr lang="en-GB" sz="2800" dirty="0" smtClean="0">
                <a:solidFill>
                  <a:srgbClr val="002060"/>
                </a:solidFill>
                <a:latin typeface="Latha" pitchFamily="34" charset="0"/>
                <a:cs typeface="Latha" pitchFamily="34" charset="0"/>
              </a:rPr>
              <a:t>occasionally and indirectly </a:t>
            </a:r>
            <a:r>
              <a:rPr lang="en-GB" sz="2800" dirty="0" smtClean="0">
                <a:solidFill>
                  <a:srgbClr val="FF0000"/>
                </a:solidFill>
                <a:latin typeface="Latha" pitchFamily="34" charset="0"/>
                <a:cs typeface="Latha" pitchFamily="34" charset="0"/>
              </a:rPr>
              <a:t>involved in programming processes</a:t>
            </a:r>
            <a:r>
              <a:rPr lang="en-GB" sz="2800" dirty="0" smtClean="0">
                <a:solidFill>
                  <a:srgbClr val="002060"/>
                </a:solidFill>
                <a:latin typeface="Latha" pitchFamily="34" charset="0"/>
                <a:cs typeface="Latha" pitchFamily="34" charset="0"/>
              </a:rPr>
              <a:t> at the national level (42% respondents </a:t>
            </a:r>
            <a:r>
              <a:rPr lang="en-GB" sz="2800" dirty="0" smtClean="0">
                <a:solidFill>
                  <a:srgbClr val="002060"/>
                </a:solidFill>
                <a:latin typeface="Latha" pitchFamily="34" charset="0"/>
                <a:cs typeface="Latha" pitchFamily="34" charset="0"/>
              </a:rPr>
              <a:t>confirmed)</a:t>
            </a:r>
            <a:endParaRPr lang="en-GB" sz="2800" dirty="0"/>
          </a:p>
        </p:txBody>
      </p:sp>
      <p:sp>
        <p:nvSpPr>
          <p:cNvPr id="3" name="Slide Number Placeholder 2"/>
          <p:cNvSpPr>
            <a:spLocks noGrp="1"/>
          </p:cNvSpPr>
          <p:nvPr>
            <p:ph type="sldNum" sz="quarter" idx="12"/>
          </p:nvPr>
        </p:nvSpPr>
        <p:spPr/>
        <p:txBody>
          <a:bodyPr/>
          <a:lstStyle/>
          <a:p>
            <a:fld id="{505EFCEC-29E6-E543-AE9E-F92E9A09CC52}" type="slidenum">
              <a:rPr lang="en-US" smtClean="0"/>
              <a:pPr/>
              <a:t>6</a:t>
            </a:fld>
            <a:endParaRPr lang="en-US"/>
          </a:p>
        </p:txBody>
      </p:sp>
    </p:spTree>
    <p:extLst>
      <p:ext uri="{BB962C8B-B14F-4D97-AF65-F5344CB8AC3E}">
        <p14:creationId xmlns:p14="http://schemas.microsoft.com/office/powerpoint/2010/main" val="130942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23869" y="124738"/>
            <a:ext cx="7289504" cy="1143000"/>
          </a:xfrm>
        </p:spPr>
        <p:txBody>
          <a:bodyPr>
            <a:normAutofit/>
          </a:bodyPr>
          <a:lstStyle/>
          <a:p>
            <a:pPr algn="l"/>
            <a:r>
              <a:rPr lang="en-GB" sz="3600" b="1" dirty="0" smtClean="0">
                <a:solidFill>
                  <a:srgbClr val="32477F"/>
                </a:solidFill>
              </a:rPr>
              <a:t>Influence</a:t>
            </a:r>
            <a:r>
              <a:rPr lang="hr-HR" sz="3600" b="1" dirty="0" smtClean="0">
                <a:solidFill>
                  <a:srgbClr val="32477F"/>
                </a:solidFill>
              </a:rPr>
              <a:t>s</a:t>
            </a:r>
            <a:r>
              <a:rPr lang="en-GB" sz="3600" b="1" dirty="0" smtClean="0">
                <a:solidFill>
                  <a:srgbClr val="32477F"/>
                </a:solidFill>
              </a:rPr>
              <a:t> of </a:t>
            </a:r>
            <a:r>
              <a:rPr lang="en-GB" sz="3600" b="1" dirty="0" smtClean="0">
                <a:solidFill>
                  <a:srgbClr val="32477F"/>
                </a:solidFill>
              </a:rPr>
              <a:t>EU integration </a:t>
            </a:r>
            <a:r>
              <a:rPr lang="en-GB" sz="3600" b="1" dirty="0" smtClean="0">
                <a:solidFill>
                  <a:srgbClr val="32477F"/>
                </a:solidFill>
              </a:rPr>
              <a:t>process</a:t>
            </a:r>
            <a:endParaRPr lang="en-GB" sz="3600" b="1" dirty="0">
              <a:solidFill>
                <a:srgbClr val="32477F"/>
              </a:solidFill>
            </a:endParaRPr>
          </a:p>
        </p:txBody>
      </p:sp>
      <p:sp>
        <p:nvSpPr>
          <p:cNvPr id="4" name="TextBox 3"/>
          <p:cNvSpPr txBox="1"/>
          <p:nvPr/>
        </p:nvSpPr>
        <p:spPr>
          <a:xfrm>
            <a:off x="1593242" y="1212706"/>
            <a:ext cx="7420131" cy="5139869"/>
          </a:xfrm>
          <a:prstGeom prst="rect">
            <a:avLst/>
          </a:prstGeom>
          <a:noFill/>
        </p:spPr>
        <p:txBody>
          <a:bodyPr wrap="square" rtlCol="0">
            <a:spAutoFit/>
          </a:bodyPr>
          <a:lstStyle/>
          <a:p>
            <a:pPr marL="457200" indent="-457200">
              <a:buFont typeface="Arial" pitchFamily="34" charset="0"/>
              <a:buChar char="•"/>
            </a:pPr>
            <a:r>
              <a:rPr lang="en-GB" sz="2800" dirty="0" smtClean="0">
                <a:solidFill>
                  <a:srgbClr val="002060"/>
                </a:solidFill>
                <a:latin typeface="Latha" pitchFamily="34" charset="0"/>
                <a:cs typeface="Latha" pitchFamily="34" charset="0"/>
              </a:rPr>
              <a:t>50% respondents – </a:t>
            </a:r>
            <a:r>
              <a:rPr lang="en-GB" sz="2800" dirty="0" smtClean="0">
                <a:solidFill>
                  <a:srgbClr val="FF0000"/>
                </a:solidFill>
                <a:latin typeface="Latha" pitchFamily="34" charset="0"/>
                <a:cs typeface="Latha" pitchFamily="34" charset="0"/>
              </a:rPr>
              <a:t>positive influence on quality of partnerships</a:t>
            </a:r>
            <a:r>
              <a:rPr lang="en-GB" sz="2800" dirty="0" smtClean="0">
                <a:solidFill>
                  <a:srgbClr val="002060"/>
                </a:solidFill>
                <a:latin typeface="Latha" pitchFamily="34" charset="0"/>
                <a:cs typeface="Latha" pitchFamily="34" charset="0"/>
              </a:rPr>
              <a:t> with other CSOs  </a:t>
            </a:r>
          </a:p>
          <a:p>
            <a:pPr marL="457200" indent="-457200">
              <a:buFont typeface="Arial" pitchFamily="34" charset="0"/>
              <a:buChar char="•"/>
            </a:pPr>
            <a:r>
              <a:rPr lang="en-GB" sz="2800" dirty="0" smtClean="0">
                <a:solidFill>
                  <a:srgbClr val="FF0000"/>
                </a:solidFill>
                <a:latin typeface="Latha" pitchFamily="34" charset="0"/>
                <a:cs typeface="Latha" pitchFamily="34" charset="0"/>
              </a:rPr>
              <a:t>positive influence on sustainability of partnerships </a:t>
            </a:r>
            <a:r>
              <a:rPr lang="en-GB" sz="2800" dirty="0" smtClean="0">
                <a:solidFill>
                  <a:srgbClr val="002060"/>
                </a:solidFill>
                <a:latin typeface="Latha" pitchFamily="34" charset="0"/>
                <a:cs typeface="Latha" pitchFamily="34" charset="0"/>
              </a:rPr>
              <a:t>with other CSOs (continued after project end)</a:t>
            </a:r>
          </a:p>
          <a:p>
            <a:pPr marL="457200" indent="-457200">
              <a:buFont typeface="Arial" pitchFamily="34" charset="0"/>
              <a:buChar char="•"/>
            </a:pPr>
            <a:r>
              <a:rPr lang="en-GB" sz="2800" dirty="0" smtClean="0">
                <a:solidFill>
                  <a:srgbClr val="002060"/>
                </a:solidFill>
                <a:latin typeface="Latha" pitchFamily="34" charset="0"/>
                <a:cs typeface="Latha" pitchFamily="34" charset="0"/>
              </a:rPr>
              <a:t>6,5% respondents - </a:t>
            </a:r>
            <a:r>
              <a:rPr lang="en-GB" sz="2800" dirty="0" smtClean="0">
                <a:solidFill>
                  <a:srgbClr val="FF0000"/>
                </a:solidFill>
                <a:latin typeface="Latha" pitchFamily="34" charset="0"/>
                <a:cs typeface="Latha" pitchFamily="34" charset="0"/>
              </a:rPr>
              <a:t>partnership established just for implementation</a:t>
            </a:r>
            <a:r>
              <a:rPr lang="en-GB" sz="2800" dirty="0" smtClean="0">
                <a:solidFill>
                  <a:srgbClr val="002060"/>
                </a:solidFill>
                <a:latin typeface="Latha" pitchFamily="34" charset="0"/>
                <a:cs typeface="Latha" pitchFamily="34" charset="0"/>
              </a:rPr>
              <a:t> of one activity/project</a:t>
            </a:r>
          </a:p>
          <a:p>
            <a:pPr marL="457200" indent="-457200">
              <a:buFont typeface="Arial" pitchFamily="34" charset="0"/>
              <a:buChar char="•"/>
            </a:pPr>
            <a:r>
              <a:rPr lang="en-GB" sz="2800" dirty="0" smtClean="0">
                <a:solidFill>
                  <a:srgbClr val="002060"/>
                </a:solidFill>
                <a:latin typeface="Latha" pitchFamily="34" charset="0"/>
                <a:cs typeface="Latha" pitchFamily="34" charset="0"/>
              </a:rPr>
              <a:t>relationship of CSOs and the State/public sector:</a:t>
            </a:r>
          </a:p>
          <a:p>
            <a:pPr marL="914400" lvl="1" indent="-457200">
              <a:buSzPct val="80000"/>
              <a:buFont typeface="Courier New" pitchFamily="49" charset="0"/>
              <a:buChar char="o"/>
            </a:pPr>
            <a:r>
              <a:rPr lang="en-GB" sz="2400" dirty="0" smtClean="0">
                <a:solidFill>
                  <a:srgbClr val="002060"/>
                </a:solidFill>
                <a:latin typeface="Latha" pitchFamily="34" charset="0"/>
                <a:cs typeface="Latha" pitchFamily="34" charset="0"/>
              </a:rPr>
              <a:t>improved (</a:t>
            </a:r>
            <a:r>
              <a:rPr lang="en-GB" sz="2400" dirty="0" err="1" smtClean="0">
                <a:solidFill>
                  <a:srgbClr val="002060"/>
                </a:solidFill>
                <a:latin typeface="Latha" pitchFamily="34" charset="0"/>
                <a:cs typeface="Latha" pitchFamily="34" charset="0"/>
              </a:rPr>
              <a:t>cca</a:t>
            </a:r>
            <a:r>
              <a:rPr lang="en-GB" sz="2400" dirty="0" smtClean="0">
                <a:solidFill>
                  <a:srgbClr val="002060"/>
                </a:solidFill>
                <a:latin typeface="Latha" pitchFamily="34" charset="0"/>
                <a:cs typeface="Latha" pitchFamily="34" charset="0"/>
              </a:rPr>
              <a:t>. 45%)</a:t>
            </a:r>
          </a:p>
          <a:p>
            <a:pPr marL="914400" lvl="1" indent="-457200">
              <a:buSzPct val="80000"/>
              <a:buFont typeface="Courier New" pitchFamily="49" charset="0"/>
              <a:buChar char="o"/>
            </a:pPr>
            <a:r>
              <a:rPr lang="en-GB" sz="2400" dirty="0" smtClean="0">
                <a:solidFill>
                  <a:srgbClr val="002060"/>
                </a:solidFill>
                <a:latin typeface="Latha" pitchFamily="34" charset="0"/>
                <a:cs typeface="Latha" pitchFamily="34" charset="0"/>
              </a:rPr>
              <a:t>remained unchanged (1/3 of respondents)</a:t>
            </a:r>
            <a:endParaRPr lang="en-GB" sz="2400" dirty="0">
              <a:solidFill>
                <a:srgbClr val="002060"/>
              </a:solidFill>
              <a:latin typeface="Latha" pitchFamily="34" charset="0"/>
              <a:cs typeface="Latha" pitchFamily="34" charset="0"/>
            </a:endParaRPr>
          </a:p>
        </p:txBody>
      </p:sp>
      <p:sp>
        <p:nvSpPr>
          <p:cNvPr id="3" name="Slide Number Placeholder 2"/>
          <p:cNvSpPr>
            <a:spLocks noGrp="1"/>
          </p:cNvSpPr>
          <p:nvPr>
            <p:ph type="sldNum" sz="quarter" idx="12"/>
          </p:nvPr>
        </p:nvSpPr>
        <p:spPr/>
        <p:txBody>
          <a:bodyPr/>
          <a:lstStyle/>
          <a:p>
            <a:fld id="{505EFCEC-29E6-E543-AE9E-F92E9A09CC52}" type="slidenum">
              <a:rPr lang="en-US" smtClean="0"/>
              <a:pPr/>
              <a:t>7</a:t>
            </a:fld>
            <a:endParaRPr lang="en-US" dirty="0"/>
          </a:p>
        </p:txBody>
      </p:sp>
    </p:spTree>
    <p:extLst>
      <p:ext uri="{BB962C8B-B14F-4D97-AF65-F5344CB8AC3E}">
        <p14:creationId xmlns:p14="http://schemas.microsoft.com/office/powerpoint/2010/main" val="130942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84251" y="90241"/>
            <a:ext cx="7559749" cy="685681"/>
          </a:xfrm>
        </p:spPr>
        <p:txBody>
          <a:bodyPr>
            <a:noAutofit/>
          </a:bodyPr>
          <a:lstStyle/>
          <a:p>
            <a:pPr algn="l"/>
            <a:r>
              <a:rPr lang="en-GB" sz="4000" b="1" dirty="0" smtClean="0">
                <a:solidFill>
                  <a:srgbClr val="32477F"/>
                </a:solidFill>
              </a:rPr>
              <a:t>Capacities</a:t>
            </a:r>
            <a:r>
              <a:rPr lang="hr-HR" sz="4000" b="1" dirty="0" smtClean="0">
                <a:solidFill>
                  <a:srgbClr val="32477F"/>
                </a:solidFill>
              </a:rPr>
              <a:t>:</a:t>
            </a:r>
            <a:r>
              <a:rPr lang="hr-HR" sz="3600" b="1" dirty="0" smtClean="0">
                <a:solidFill>
                  <a:srgbClr val="32477F"/>
                </a:solidFill>
              </a:rPr>
              <a:t> </a:t>
            </a:r>
            <a:r>
              <a:rPr lang="en-GB" sz="3000" b="1" dirty="0">
                <a:solidFill>
                  <a:srgbClr val="32477F"/>
                </a:solidFill>
              </a:rPr>
              <a:t>Organizational </a:t>
            </a:r>
            <a:r>
              <a:rPr lang="en-GB" sz="3000" b="1" dirty="0">
                <a:solidFill>
                  <a:srgbClr val="32477F"/>
                </a:solidFill>
              </a:rPr>
              <a:t>changes</a:t>
            </a:r>
            <a:r>
              <a:rPr lang="hr-HR" sz="3000" b="1" dirty="0">
                <a:solidFill>
                  <a:srgbClr val="32477F"/>
                </a:solidFill>
              </a:rPr>
              <a:t> </a:t>
            </a:r>
            <a:r>
              <a:rPr lang="hr-HR" sz="3000" b="1" dirty="0" err="1">
                <a:solidFill>
                  <a:srgbClr val="32477F"/>
                </a:solidFill>
              </a:rPr>
              <a:t>in</a:t>
            </a:r>
            <a:r>
              <a:rPr lang="hr-HR" sz="3000" b="1" dirty="0">
                <a:solidFill>
                  <a:srgbClr val="32477F"/>
                </a:solidFill>
              </a:rPr>
              <a:t> </a:t>
            </a:r>
            <a:r>
              <a:rPr lang="hr-HR" sz="3000" b="1" dirty="0" err="1" smtClean="0">
                <a:solidFill>
                  <a:srgbClr val="32477F"/>
                </a:solidFill>
              </a:rPr>
              <a:t>CSOs</a:t>
            </a:r>
            <a:endParaRPr lang="en-GB" sz="3600" b="1" dirty="0">
              <a:solidFill>
                <a:srgbClr val="32477F"/>
              </a:solidFill>
            </a:endParaRPr>
          </a:p>
        </p:txBody>
      </p:sp>
      <p:sp>
        <p:nvSpPr>
          <p:cNvPr id="4" name="TextBox 3"/>
          <p:cNvSpPr txBox="1"/>
          <p:nvPr/>
        </p:nvSpPr>
        <p:spPr>
          <a:xfrm>
            <a:off x="1584251" y="1118763"/>
            <a:ext cx="7559749" cy="5201424"/>
          </a:xfrm>
          <a:prstGeom prst="rect">
            <a:avLst/>
          </a:prstGeom>
          <a:noFill/>
        </p:spPr>
        <p:txBody>
          <a:bodyPr wrap="square" rtlCol="0">
            <a:spAutoFit/>
          </a:bodyPr>
          <a:lstStyle/>
          <a:p>
            <a:pPr marL="550863" lvl="1" indent="-457200">
              <a:buFont typeface="Arial" pitchFamily="34" charset="0"/>
              <a:buChar char="•"/>
            </a:pPr>
            <a:r>
              <a:rPr lang="en-GB" sz="2800" dirty="0" smtClean="0">
                <a:solidFill>
                  <a:srgbClr val="002060"/>
                </a:solidFill>
                <a:latin typeface="Latha" pitchFamily="34" charset="0"/>
                <a:cs typeface="Latha" pitchFamily="34" charset="0"/>
              </a:rPr>
              <a:t>Organisation unchanged (</a:t>
            </a:r>
            <a:r>
              <a:rPr lang="en-GB" sz="2800" dirty="0" smtClean="0">
                <a:solidFill>
                  <a:srgbClr val="FF0000"/>
                </a:solidFill>
                <a:latin typeface="Latha" pitchFamily="34" charset="0"/>
                <a:cs typeface="Latha" pitchFamily="34" charset="0"/>
              </a:rPr>
              <a:t>44,3%</a:t>
            </a:r>
            <a:r>
              <a:rPr lang="en-GB" sz="2800" dirty="0" smtClean="0">
                <a:solidFill>
                  <a:srgbClr val="002060"/>
                </a:solidFill>
                <a:latin typeface="Latha" pitchFamily="34" charset="0"/>
                <a:cs typeface="Latha" pitchFamily="34" charset="0"/>
              </a:rPr>
              <a:t>)</a:t>
            </a:r>
          </a:p>
          <a:p>
            <a:pPr marL="550863" lvl="1" indent="-457200">
              <a:buFont typeface="Arial" pitchFamily="34" charset="0"/>
              <a:buChar char="•"/>
            </a:pPr>
            <a:r>
              <a:rPr lang="en-GB" sz="2800" dirty="0" smtClean="0">
                <a:solidFill>
                  <a:srgbClr val="002060"/>
                </a:solidFill>
                <a:latin typeface="Latha" pitchFamily="34" charset="0"/>
                <a:cs typeface="Latha" pitchFamily="34" charset="0"/>
              </a:rPr>
              <a:t>New level of organizational hierarchy has been introduced (</a:t>
            </a:r>
            <a:r>
              <a:rPr lang="en-GB" sz="2800" dirty="0" smtClean="0">
                <a:solidFill>
                  <a:srgbClr val="FF0000"/>
                </a:solidFill>
                <a:latin typeface="Latha" pitchFamily="34" charset="0"/>
                <a:cs typeface="Latha" pitchFamily="34" charset="0"/>
              </a:rPr>
              <a:t>16%</a:t>
            </a:r>
            <a:r>
              <a:rPr lang="en-GB" sz="2800" dirty="0" smtClean="0">
                <a:solidFill>
                  <a:srgbClr val="002060"/>
                </a:solidFill>
                <a:latin typeface="Latha" pitchFamily="34" charset="0"/>
                <a:cs typeface="Latha" pitchFamily="34" charset="0"/>
              </a:rPr>
              <a:t>) </a:t>
            </a:r>
          </a:p>
          <a:p>
            <a:pPr marL="550863" lvl="1" indent="-457200">
              <a:buFont typeface="Arial" pitchFamily="34" charset="0"/>
              <a:buChar char="•"/>
            </a:pPr>
            <a:r>
              <a:rPr lang="en-GB" sz="2800" dirty="0" smtClean="0">
                <a:solidFill>
                  <a:srgbClr val="002060"/>
                </a:solidFill>
                <a:latin typeface="Latha" pitchFamily="34" charset="0"/>
                <a:cs typeface="Latha" pitchFamily="34" charset="0"/>
              </a:rPr>
              <a:t>N</a:t>
            </a:r>
            <a:r>
              <a:rPr lang="en-GB" sz="2800" dirty="0" smtClean="0">
                <a:solidFill>
                  <a:srgbClr val="002060"/>
                </a:solidFill>
                <a:latin typeface="Latha" pitchFamily="34" charset="0"/>
                <a:cs typeface="Latha" pitchFamily="34" charset="0"/>
              </a:rPr>
              <a:t>ew department/unit/service has been established (</a:t>
            </a:r>
            <a:r>
              <a:rPr lang="en-GB" sz="2800" dirty="0" smtClean="0">
                <a:solidFill>
                  <a:srgbClr val="FF0000"/>
                </a:solidFill>
                <a:latin typeface="Latha" pitchFamily="34" charset="0"/>
                <a:cs typeface="Latha" pitchFamily="34" charset="0"/>
              </a:rPr>
              <a:t>12,2%</a:t>
            </a:r>
            <a:r>
              <a:rPr lang="en-GB" sz="2800" dirty="0" smtClean="0">
                <a:solidFill>
                  <a:srgbClr val="002060"/>
                </a:solidFill>
                <a:latin typeface="Latha" pitchFamily="34" charset="0"/>
                <a:cs typeface="Latha" pitchFamily="34" charset="0"/>
              </a:rPr>
              <a:t>)</a:t>
            </a:r>
          </a:p>
          <a:p>
            <a:pPr marL="550863" lvl="1" indent="-457200">
              <a:buFont typeface="Arial" pitchFamily="34" charset="0"/>
              <a:buChar char="•"/>
            </a:pPr>
            <a:r>
              <a:rPr lang="en-GB" sz="2800" dirty="0" smtClean="0">
                <a:solidFill>
                  <a:srgbClr val="002060"/>
                </a:solidFill>
                <a:latin typeface="Latha" pitchFamily="34" charset="0"/>
                <a:cs typeface="Latha" pitchFamily="34" charset="0"/>
              </a:rPr>
              <a:t>N</a:t>
            </a:r>
            <a:r>
              <a:rPr lang="en-GB" sz="2800" dirty="0" smtClean="0">
                <a:solidFill>
                  <a:srgbClr val="002060"/>
                </a:solidFill>
                <a:latin typeface="Latha" pitchFamily="34" charset="0"/>
                <a:cs typeface="Latha" pitchFamily="34" charset="0"/>
              </a:rPr>
              <a:t>umber of employed persons </a:t>
            </a:r>
          </a:p>
          <a:p>
            <a:pPr marL="1008063" lvl="2" indent="-457200">
              <a:buSzPct val="80000"/>
              <a:buFont typeface="Courier New" pitchFamily="49" charset="0"/>
              <a:buChar char="o"/>
            </a:pPr>
            <a:r>
              <a:rPr lang="en-GB" sz="2400" dirty="0" smtClean="0">
                <a:solidFill>
                  <a:srgbClr val="002060"/>
                </a:solidFill>
                <a:latin typeface="Latha" pitchFamily="34" charset="0"/>
                <a:cs typeface="Latha" pitchFamily="34" charset="0"/>
              </a:rPr>
              <a:t>increased (</a:t>
            </a:r>
            <a:r>
              <a:rPr lang="en-GB" sz="2400" dirty="0" smtClean="0">
                <a:solidFill>
                  <a:srgbClr val="FF0000"/>
                </a:solidFill>
                <a:latin typeface="Latha" pitchFamily="34" charset="0"/>
                <a:cs typeface="Latha" pitchFamily="34" charset="0"/>
              </a:rPr>
              <a:t>31,6%</a:t>
            </a:r>
            <a:r>
              <a:rPr lang="en-GB" sz="2400" dirty="0" smtClean="0">
                <a:solidFill>
                  <a:srgbClr val="002060"/>
                </a:solidFill>
                <a:latin typeface="Latha" pitchFamily="34" charset="0"/>
                <a:cs typeface="Latha" pitchFamily="34" charset="0"/>
              </a:rPr>
              <a:t>) </a:t>
            </a:r>
          </a:p>
          <a:p>
            <a:pPr marL="1008063" lvl="2" indent="-457200">
              <a:buSzPct val="80000"/>
              <a:buFont typeface="Courier New" pitchFamily="49" charset="0"/>
              <a:buChar char="o"/>
            </a:pPr>
            <a:r>
              <a:rPr lang="en-GB" sz="2400" dirty="0" smtClean="0">
                <a:solidFill>
                  <a:srgbClr val="002060"/>
                </a:solidFill>
                <a:latin typeface="Latha" pitchFamily="34" charset="0"/>
                <a:cs typeface="Latha" pitchFamily="34" charset="0"/>
              </a:rPr>
              <a:t>remained unchanged (</a:t>
            </a:r>
            <a:r>
              <a:rPr lang="en-GB" sz="2400" dirty="0" smtClean="0">
                <a:solidFill>
                  <a:srgbClr val="FF0000"/>
                </a:solidFill>
                <a:latin typeface="Latha" pitchFamily="34" charset="0"/>
                <a:cs typeface="Latha" pitchFamily="34" charset="0"/>
              </a:rPr>
              <a:t>36,8%</a:t>
            </a:r>
            <a:r>
              <a:rPr lang="en-GB" sz="2400" dirty="0" smtClean="0">
                <a:solidFill>
                  <a:srgbClr val="002060"/>
                </a:solidFill>
                <a:latin typeface="Latha" pitchFamily="34" charset="0"/>
                <a:cs typeface="Latha" pitchFamily="34" charset="0"/>
              </a:rPr>
              <a:t>)</a:t>
            </a:r>
          </a:p>
          <a:p>
            <a:pPr marL="550863" lvl="1" indent="-457200">
              <a:buFont typeface="Arial" pitchFamily="34" charset="0"/>
              <a:buChar char="•"/>
            </a:pPr>
            <a:r>
              <a:rPr lang="en-GB" sz="2800" dirty="0" smtClean="0">
                <a:solidFill>
                  <a:srgbClr val="002060"/>
                </a:solidFill>
                <a:latin typeface="Latha" pitchFamily="34" charset="0"/>
                <a:cs typeface="Latha" pitchFamily="34" charset="0"/>
              </a:rPr>
              <a:t>A</a:t>
            </a:r>
            <a:r>
              <a:rPr lang="en-GB" sz="2800" dirty="0" smtClean="0">
                <a:solidFill>
                  <a:srgbClr val="002060"/>
                </a:solidFill>
                <a:latin typeface="Latha" pitchFamily="34" charset="0"/>
                <a:cs typeface="Latha" pitchFamily="34" charset="0"/>
              </a:rPr>
              <a:t>dditional education related to EU accession issues (</a:t>
            </a:r>
            <a:r>
              <a:rPr lang="en-GB" sz="2800" dirty="0" smtClean="0">
                <a:solidFill>
                  <a:srgbClr val="FF0000"/>
                </a:solidFill>
                <a:latin typeface="Latha" pitchFamily="34" charset="0"/>
                <a:cs typeface="Latha" pitchFamily="34" charset="0"/>
              </a:rPr>
              <a:t>65,4%</a:t>
            </a:r>
            <a:r>
              <a:rPr lang="en-GB" sz="2800" dirty="0" smtClean="0">
                <a:solidFill>
                  <a:srgbClr val="002060"/>
                </a:solidFill>
                <a:latin typeface="Latha" pitchFamily="34" charset="0"/>
                <a:cs typeface="Latha" pitchFamily="34" charset="0"/>
              </a:rPr>
              <a:t>)</a:t>
            </a:r>
          </a:p>
          <a:p>
            <a:pPr marL="550863" lvl="1" indent="-457200">
              <a:buFont typeface="Arial" pitchFamily="34" charset="0"/>
              <a:buChar char="•"/>
            </a:pPr>
            <a:r>
              <a:rPr lang="en-GB" sz="2800" dirty="0" smtClean="0">
                <a:solidFill>
                  <a:srgbClr val="002060"/>
                </a:solidFill>
                <a:latin typeface="Latha" pitchFamily="34" charset="0"/>
                <a:cs typeface="Latha" pitchFamily="34" charset="0"/>
              </a:rPr>
              <a:t>Built competence and capacities to transfer knowledge and skills to other (</a:t>
            </a:r>
            <a:r>
              <a:rPr lang="en-GB" sz="2800" dirty="0" smtClean="0">
                <a:solidFill>
                  <a:srgbClr val="FF0000"/>
                </a:solidFill>
                <a:latin typeface="Latha" pitchFamily="34" charset="0"/>
                <a:cs typeface="Latha" pitchFamily="34" charset="0"/>
              </a:rPr>
              <a:t>40,4%</a:t>
            </a:r>
            <a:r>
              <a:rPr lang="en-GB" sz="2800" dirty="0" smtClean="0">
                <a:solidFill>
                  <a:srgbClr val="002060"/>
                </a:solidFill>
                <a:latin typeface="Latha" pitchFamily="34" charset="0"/>
                <a:cs typeface="Latha" pitchFamily="34" charset="0"/>
              </a:rPr>
              <a:t>)</a:t>
            </a:r>
            <a:endParaRPr lang="en-GB" sz="2800" dirty="0">
              <a:solidFill>
                <a:srgbClr val="002060"/>
              </a:solidFill>
              <a:latin typeface="Latha" pitchFamily="34" charset="0"/>
              <a:cs typeface="Latha" pitchFamily="34" charset="0"/>
            </a:endParaRPr>
          </a:p>
        </p:txBody>
      </p:sp>
      <p:sp>
        <p:nvSpPr>
          <p:cNvPr id="3" name="Slide Number Placeholder 2"/>
          <p:cNvSpPr>
            <a:spLocks noGrp="1"/>
          </p:cNvSpPr>
          <p:nvPr>
            <p:ph type="sldNum" sz="quarter" idx="12"/>
          </p:nvPr>
        </p:nvSpPr>
        <p:spPr/>
        <p:txBody>
          <a:bodyPr/>
          <a:lstStyle/>
          <a:p>
            <a:fld id="{505EFCEC-29E6-E543-AE9E-F92E9A09CC52}" type="slidenum">
              <a:rPr lang="en-US" smtClean="0"/>
              <a:pPr/>
              <a:t>8</a:t>
            </a:fld>
            <a:endParaRPr lang="en-US"/>
          </a:p>
        </p:txBody>
      </p:sp>
    </p:spTree>
    <p:extLst>
      <p:ext uri="{BB962C8B-B14F-4D97-AF65-F5344CB8AC3E}">
        <p14:creationId xmlns:p14="http://schemas.microsoft.com/office/powerpoint/2010/main" val="130942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23869" y="426263"/>
            <a:ext cx="7250010" cy="603050"/>
          </a:xfrm>
        </p:spPr>
        <p:txBody>
          <a:bodyPr>
            <a:normAutofit fontScale="90000"/>
          </a:bodyPr>
          <a:lstStyle/>
          <a:p>
            <a:pPr algn="l"/>
            <a:r>
              <a:rPr lang="en-GB" b="1" dirty="0" smtClean="0">
                <a:solidFill>
                  <a:srgbClr val="32477F"/>
                </a:solidFill>
              </a:rPr>
              <a:t>Capacities</a:t>
            </a:r>
            <a:r>
              <a:rPr lang="hr-HR" b="1" dirty="0" smtClean="0">
                <a:solidFill>
                  <a:srgbClr val="32477F"/>
                </a:solidFill>
              </a:rPr>
              <a:t>: </a:t>
            </a:r>
            <a:r>
              <a:rPr lang="hr-HR" sz="3300" b="1" dirty="0" err="1" smtClean="0">
                <a:solidFill>
                  <a:srgbClr val="32477F"/>
                </a:solidFill>
              </a:rPr>
              <a:t>Procedures</a:t>
            </a:r>
            <a:r>
              <a:rPr lang="hr-HR" sz="3300" b="1" dirty="0" smtClean="0">
                <a:solidFill>
                  <a:srgbClr val="32477F"/>
                </a:solidFill>
              </a:rPr>
              <a:t> &amp; </a:t>
            </a:r>
            <a:r>
              <a:rPr lang="hr-HR" sz="3300" b="1" dirty="0" err="1" smtClean="0">
                <a:solidFill>
                  <a:srgbClr val="32477F"/>
                </a:solidFill>
              </a:rPr>
              <a:t>finance</a:t>
            </a:r>
            <a:endParaRPr lang="en-GB" sz="3300" b="1" dirty="0">
              <a:solidFill>
                <a:srgbClr val="32477F"/>
              </a:solidFill>
            </a:endParaRPr>
          </a:p>
        </p:txBody>
      </p:sp>
      <p:sp>
        <p:nvSpPr>
          <p:cNvPr id="4" name="TextBox 3"/>
          <p:cNvSpPr txBox="1"/>
          <p:nvPr/>
        </p:nvSpPr>
        <p:spPr>
          <a:xfrm>
            <a:off x="1723869" y="1254387"/>
            <a:ext cx="7420131" cy="5109091"/>
          </a:xfrm>
          <a:prstGeom prst="rect">
            <a:avLst/>
          </a:prstGeom>
          <a:noFill/>
        </p:spPr>
        <p:txBody>
          <a:bodyPr wrap="square" rtlCol="0">
            <a:spAutoFit/>
          </a:bodyPr>
          <a:lstStyle/>
          <a:p>
            <a:pPr marL="457200" indent="-457200">
              <a:spcBef>
                <a:spcPts val="768"/>
              </a:spcBef>
              <a:buSzPts val="3200"/>
              <a:buFont typeface="Arial" pitchFamily="34" charset="0"/>
              <a:buChar char="•"/>
            </a:pPr>
            <a:r>
              <a:rPr lang="en-GB" sz="2800" dirty="0" smtClean="0">
                <a:solidFill>
                  <a:srgbClr val="FF0000"/>
                </a:solidFill>
                <a:latin typeface="Latha" pitchFamily="34" charset="0"/>
                <a:cs typeface="Latha" pitchFamily="34" charset="0"/>
              </a:rPr>
              <a:t>Changes </a:t>
            </a:r>
            <a:r>
              <a:rPr lang="en-GB" sz="2800" dirty="0" smtClean="0">
                <a:solidFill>
                  <a:srgbClr val="FF0000"/>
                </a:solidFill>
                <a:latin typeface="Latha" pitchFamily="34" charset="0"/>
                <a:cs typeface="Latha" pitchFamily="34" charset="0"/>
              </a:rPr>
              <a:t>in admin. &amp; </a:t>
            </a:r>
            <a:r>
              <a:rPr lang="en-GB" sz="2800" dirty="0" err="1" smtClean="0">
                <a:solidFill>
                  <a:srgbClr val="FF0000"/>
                </a:solidFill>
                <a:latin typeface="Latha" pitchFamily="34" charset="0"/>
                <a:cs typeface="Latha" pitchFamily="34" charset="0"/>
              </a:rPr>
              <a:t>finc</a:t>
            </a:r>
            <a:r>
              <a:rPr lang="en-GB" sz="2800" dirty="0" smtClean="0">
                <a:solidFill>
                  <a:srgbClr val="FF0000"/>
                </a:solidFill>
                <a:latin typeface="Latha" pitchFamily="34" charset="0"/>
                <a:cs typeface="Latha" pitchFamily="34" charset="0"/>
              </a:rPr>
              <a:t>. procedures:</a:t>
            </a:r>
            <a:r>
              <a:rPr lang="en-GB" sz="2800" dirty="0" smtClean="0">
                <a:solidFill>
                  <a:srgbClr val="002060"/>
                </a:solidFill>
                <a:latin typeface="Latha" pitchFamily="34" charset="0"/>
                <a:cs typeface="Latha" pitchFamily="34" charset="0"/>
              </a:rPr>
              <a:t> </a:t>
            </a:r>
            <a:r>
              <a:rPr lang="en-GB" sz="2800" dirty="0" smtClean="0">
                <a:solidFill>
                  <a:srgbClr val="002060"/>
                </a:solidFill>
                <a:latin typeface="Latha" pitchFamily="34" charset="0"/>
                <a:cs typeface="Latha" pitchFamily="34" charset="0"/>
              </a:rPr>
              <a:t>increase </a:t>
            </a:r>
            <a:r>
              <a:rPr lang="en-GB" sz="2800" dirty="0" smtClean="0">
                <a:solidFill>
                  <a:srgbClr val="002060"/>
                </a:solidFill>
                <a:latin typeface="Latha" pitchFamily="34" charset="0"/>
                <a:cs typeface="Latha" pitchFamily="34" charset="0"/>
              </a:rPr>
              <a:t>of costs, more complex and longer procedures</a:t>
            </a:r>
            <a:r>
              <a:rPr lang="hr-HR" sz="2800" dirty="0" smtClean="0">
                <a:solidFill>
                  <a:srgbClr val="002060"/>
                </a:solidFill>
                <a:latin typeface="Latha" pitchFamily="34" charset="0"/>
                <a:cs typeface="Latha" pitchFamily="34" charset="0"/>
              </a:rPr>
              <a:t> </a:t>
            </a:r>
            <a:r>
              <a:rPr lang="en-GB" sz="2800" dirty="0" smtClean="0">
                <a:solidFill>
                  <a:srgbClr val="002060"/>
                </a:solidFill>
                <a:latin typeface="Latha" pitchFamily="34" charset="0"/>
                <a:cs typeface="Latha" pitchFamily="34" charset="0"/>
              </a:rPr>
              <a:t>than before</a:t>
            </a:r>
            <a:r>
              <a:rPr lang="en-GB" sz="2800" dirty="0" smtClean="0">
                <a:solidFill>
                  <a:srgbClr val="FF0000"/>
                </a:solidFill>
                <a:latin typeface="Latha" pitchFamily="34" charset="0"/>
                <a:cs typeface="Latha" pitchFamily="34" charset="0"/>
              </a:rPr>
              <a:t> </a:t>
            </a:r>
          </a:p>
          <a:p>
            <a:pPr marL="457200" indent="-457200">
              <a:spcBef>
                <a:spcPts val="768"/>
              </a:spcBef>
              <a:buSzPts val="3200"/>
              <a:buFont typeface="Arial" pitchFamily="34" charset="0"/>
              <a:buChar char="•"/>
            </a:pPr>
            <a:r>
              <a:rPr lang="en-GB" sz="2800" dirty="0" smtClean="0">
                <a:solidFill>
                  <a:srgbClr val="002060"/>
                </a:solidFill>
                <a:latin typeface="Latha" pitchFamily="34" charset="0"/>
                <a:cs typeface="Latha" pitchFamily="34" charset="0"/>
              </a:rPr>
              <a:t>Sources of financing: public sector (</a:t>
            </a:r>
            <a:r>
              <a:rPr lang="en-GB" sz="2800" dirty="0" smtClean="0">
                <a:solidFill>
                  <a:srgbClr val="FF0000"/>
                </a:solidFill>
                <a:latin typeface="Latha" pitchFamily="34" charset="0"/>
                <a:cs typeface="Latha" pitchFamily="34" charset="0"/>
              </a:rPr>
              <a:t>65,4%</a:t>
            </a:r>
            <a:r>
              <a:rPr lang="en-GB" sz="2800" dirty="0" smtClean="0">
                <a:solidFill>
                  <a:srgbClr val="002060"/>
                </a:solidFill>
                <a:latin typeface="Latha" pitchFamily="34" charset="0"/>
                <a:cs typeface="Latha" pitchFamily="34" charset="0"/>
              </a:rPr>
              <a:t>), EU sources (</a:t>
            </a:r>
            <a:r>
              <a:rPr lang="en-GB" sz="2800" dirty="0" smtClean="0">
                <a:solidFill>
                  <a:srgbClr val="FF0000"/>
                </a:solidFill>
                <a:latin typeface="Latha" pitchFamily="34" charset="0"/>
                <a:cs typeface="Latha" pitchFamily="34" charset="0"/>
              </a:rPr>
              <a:t>19,1%</a:t>
            </a:r>
            <a:r>
              <a:rPr lang="en-GB" sz="2800" dirty="0" smtClean="0">
                <a:solidFill>
                  <a:srgbClr val="002060"/>
                </a:solidFill>
                <a:latin typeface="Latha" pitchFamily="34" charset="0"/>
                <a:cs typeface="Latha" pitchFamily="34" charset="0"/>
              </a:rPr>
              <a:t>), other sources (</a:t>
            </a:r>
            <a:r>
              <a:rPr lang="en-GB" sz="2800" dirty="0" smtClean="0">
                <a:solidFill>
                  <a:srgbClr val="FF0000"/>
                </a:solidFill>
                <a:latin typeface="Latha" pitchFamily="34" charset="0"/>
                <a:cs typeface="Latha" pitchFamily="34" charset="0"/>
              </a:rPr>
              <a:t>15,4%</a:t>
            </a:r>
            <a:r>
              <a:rPr lang="en-GB" sz="2800" dirty="0" smtClean="0">
                <a:solidFill>
                  <a:srgbClr val="002060"/>
                </a:solidFill>
                <a:latin typeface="Latha" pitchFamily="34" charset="0"/>
                <a:cs typeface="Latha" pitchFamily="34" charset="0"/>
              </a:rPr>
              <a:t>)</a:t>
            </a:r>
          </a:p>
          <a:p>
            <a:pPr marL="457200" indent="-457200">
              <a:spcBef>
                <a:spcPts val="768"/>
              </a:spcBef>
              <a:buSzPts val="3200"/>
              <a:buFont typeface="Arial" pitchFamily="34" charset="0"/>
              <a:buChar char="•"/>
            </a:pPr>
            <a:r>
              <a:rPr lang="en-GB" sz="2800" dirty="0" smtClean="0">
                <a:solidFill>
                  <a:srgbClr val="FF0000"/>
                </a:solidFill>
                <a:latin typeface="Latha" pitchFamily="34" charset="0"/>
                <a:cs typeface="Latha" pitchFamily="34" charset="0"/>
              </a:rPr>
              <a:t>Co-financing: </a:t>
            </a:r>
          </a:p>
          <a:p>
            <a:pPr marL="719138" lvl="1" indent="-457200">
              <a:spcBef>
                <a:spcPts val="768"/>
              </a:spcBef>
              <a:buSzPct val="80000"/>
              <a:buFont typeface="Courier New" pitchFamily="49" charset="0"/>
              <a:buChar char="o"/>
            </a:pPr>
            <a:r>
              <a:rPr lang="en-GB" sz="2400" dirty="0" smtClean="0">
                <a:solidFill>
                  <a:srgbClr val="002060"/>
                </a:solidFill>
                <a:latin typeface="Latha" pitchFamily="34" charset="0"/>
                <a:cs typeface="Latha" pitchFamily="34" charset="0"/>
              </a:rPr>
              <a:t>Through engagement of own staff (</a:t>
            </a:r>
            <a:r>
              <a:rPr lang="en-GB" sz="2400" dirty="0" smtClean="0">
                <a:solidFill>
                  <a:srgbClr val="FF0000"/>
                </a:solidFill>
                <a:latin typeface="Latha" pitchFamily="34" charset="0"/>
                <a:cs typeface="Latha" pitchFamily="34" charset="0"/>
              </a:rPr>
              <a:t>35,1%</a:t>
            </a:r>
            <a:r>
              <a:rPr lang="en-GB" sz="2400" dirty="0" smtClean="0">
                <a:solidFill>
                  <a:srgbClr val="002060"/>
                </a:solidFill>
                <a:latin typeface="Latha" pitchFamily="34" charset="0"/>
                <a:cs typeface="Latha" pitchFamily="34" charset="0"/>
              </a:rPr>
              <a:t>)</a:t>
            </a:r>
          </a:p>
          <a:p>
            <a:pPr marL="719138" lvl="1" indent="-457200">
              <a:spcBef>
                <a:spcPts val="768"/>
              </a:spcBef>
              <a:buSzPct val="80000"/>
              <a:buFont typeface="Courier New" pitchFamily="49" charset="0"/>
              <a:buChar char="o"/>
            </a:pPr>
            <a:r>
              <a:rPr lang="en-GB" sz="2400" dirty="0" smtClean="0">
                <a:solidFill>
                  <a:srgbClr val="002060"/>
                </a:solidFill>
                <a:latin typeface="Latha" pitchFamily="34" charset="0"/>
                <a:cs typeface="Latha" pitchFamily="34" charset="0"/>
              </a:rPr>
              <a:t>Project partner(s) covered co-financing share (</a:t>
            </a:r>
            <a:r>
              <a:rPr lang="en-GB" sz="2400" dirty="0" smtClean="0">
                <a:solidFill>
                  <a:srgbClr val="FF0000"/>
                </a:solidFill>
                <a:latin typeface="Latha" pitchFamily="34" charset="0"/>
                <a:cs typeface="Latha" pitchFamily="34" charset="0"/>
              </a:rPr>
              <a:t>34,4%</a:t>
            </a:r>
            <a:r>
              <a:rPr lang="en-GB" sz="2400" dirty="0" smtClean="0">
                <a:solidFill>
                  <a:srgbClr val="002060"/>
                </a:solidFill>
                <a:latin typeface="Latha" pitchFamily="34" charset="0"/>
                <a:cs typeface="Latha" pitchFamily="34" charset="0"/>
              </a:rPr>
              <a:t>)</a:t>
            </a:r>
          </a:p>
          <a:p>
            <a:pPr marL="719138" lvl="1" indent="-457200">
              <a:spcBef>
                <a:spcPts val="768"/>
              </a:spcBef>
              <a:buSzPct val="80000"/>
              <a:buFont typeface="Courier New" pitchFamily="49" charset="0"/>
              <a:buChar char="o"/>
            </a:pPr>
            <a:r>
              <a:rPr lang="en-GB" sz="2400" dirty="0" smtClean="0">
                <a:solidFill>
                  <a:srgbClr val="002060"/>
                </a:solidFill>
                <a:latin typeface="Latha" pitchFamily="34" charset="0"/>
                <a:cs typeface="Latha" pitchFamily="34" charset="0"/>
              </a:rPr>
              <a:t>Through savings from past revenues (</a:t>
            </a:r>
            <a:r>
              <a:rPr lang="en-GB" sz="2400" dirty="0" smtClean="0">
                <a:solidFill>
                  <a:srgbClr val="FF0000"/>
                </a:solidFill>
                <a:latin typeface="Latha" pitchFamily="34" charset="0"/>
                <a:cs typeface="Latha" pitchFamily="34" charset="0"/>
              </a:rPr>
              <a:t>22,9%</a:t>
            </a:r>
            <a:r>
              <a:rPr lang="en-GB" sz="2400" dirty="0" smtClean="0">
                <a:solidFill>
                  <a:srgbClr val="002060"/>
                </a:solidFill>
                <a:latin typeface="Latha" pitchFamily="34" charset="0"/>
                <a:cs typeface="Latha" pitchFamily="34" charset="0"/>
              </a:rPr>
              <a:t>)</a:t>
            </a:r>
          </a:p>
          <a:p>
            <a:pPr marL="719138" lvl="1" indent="-457200">
              <a:spcBef>
                <a:spcPts val="768"/>
              </a:spcBef>
              <a:buSzPct val="80000"/>
              <a:buFont typeface="Courier New" pitchFamily="49" charset="0"/>
              <a:buChar char="o"/>
            </a:pPr>
            <a:r>
              <a:rPr lang="en-GB" sz="2400" dirty="0" smtClean="0">
                <a:solidFill>
                  <a:srgbClr val="002060"/>
                </a:solidFill>
                <a:latin typeface="Latha" pitchFamily="34" charset="0"/>
                <a:cs typeface="Latha" pitchFamily="34" charset="0"/>
              </a:rPr>
              <a:t>Through loans (</a:t>
            </a:r>
            <a:r>
              <a:rPr lang="en-GB" sz="2400" dirty="0" smtClean="0">
                <a:solidFill>
                  <a:srgbClr val="FF0000"/>
                </a:solidFill>
                <a:latin typeface="Latha" pitchFamily="34" charset="0"/>
                <a:cs typeface="Latha" pitchFamily="34" charset="0"/>
              </a:rPr>
              <a:t>8,4%</a:t>
            </a:r>
            <a:r>
              <a:rPr lang="en-GB" sz="2400" dirty="0" smtClean="0">
                <a:solidFill>
                  <a:srgbClr val="002060"/>
                </a:solidFill>
                <a:latin typeface="Latha" pitchFamily="34" charset="0"/>
                <a:cs typeface="Latha" pitchFamily="34" charset="0"/>
              </a:rPr>
              <a:t>)</a:t>
            </a:r>
          </a:p>
        </p:txBody>
      </p:sp>
      <p:sp>
        <p:nvSpPr>
          <p:cNvPr id="3" name="Slide Number Placeholder 2"/>
          <p:cNvSpPr>
            <a:spLocks noGrp="1"/>
          </p:cNvSpPr>
          <p:nvPr>
            <p:ph type="sldNum" sz="quarter" idx="12"/>
          </p:nvPr>
        </p:nvSpPr>
        <p:spPr/>
        <p:txBody>
          <a:bodyPr/>
          <a:lstStyle/>
          <a:p>
            <a:fld id="{505EFCEC-29E6-E543-AE9E-F92E9A09CC52}" type="slidenum">
              <a:rPr lang="en-US" smtClean="0"/>
              <a:pPr/>
              <a:t>9</a:t>
            </a:fld>
            <a:endParaRPr lang="en-US" dirty="0"/>
          </a:p>
        </p:txBody>
      </p:sp>
    </p:spTree>
    <p:extLst>
      <p:ext uri="{BB962C8B-B14F-4D97-AF65-F5344CB8AC3E}">
        <p14:creationId xmlns:p14="http://schemas.microsoft.com/office/powerpoint/2010/main" val="130942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TotalTime>
  <Words>1299</Words>
  <Application>Microsoft Office PowerPoint</Application>
  <PresentationFormat>On-screen Show (4:3)</PresentationFormat>
  <Paragraphs>152</Paragraphs>
  <Slides>14</Slides>
  <Notes>10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The Role of Croatian Civil Society Organisations in the EU Accession Process</vt:lpstr>
      <vt:lpstr>Scope of research study</vt:lpstr>
      <vt:lpstr>Research Focus</vt:lpstr>
      <vt:lpstr>Research Focus</vt:lpstr>
      <vt:lpstr>Survey</vt:lpstr>
      <vt:lpstr>Participation in EU process</vt:lpstr>
      <vt:lpstr>Influences of EU integration process</vt:lpstr>
      <vt:lpstr>Capacities: Organizational changes in CSOs</vt:lpstr>
      <vt:lpstr>Capacities: Procedures &amp; finance</vt:lpstr>
      <vt:lpstr>Role of CSOs after EU accession </vt:lpstr>
      <vt:lpstr>CSOs in EU</vt:lpstr>
      <vt:lpstr>Recommendations: EU funded projects </vt:lpstr>
      <vt:lpstr>Recommendations:  Advocacy and public policies</vt:lpstr>
      <vt:lpstr>Recommendations: Programming </vt:lpstr>
    </vt:vector>
  </TitlesOfParts>
  <Company>Internet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Natalija Gojkovic</dc:creator>
  <cp:lastModifiedBy>Sumpor Marijana</cp:lastModifiedBy>
  <cp:revision>69</cp:revision>
  <dcterms:created xsi:type="dcterms:W3CDTF">2013-04-08T14:50:11Z</dcterms:created>
  <dcterms:modified xsi:type="dcterms:W3CDTF">2013-04-15T09:54:57Z</dcterms:modified>
</cp:coreProperties>
</file>