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307" r:id="rId5"/>
    <p:sldId id="342" r:id="rId6"/>
    <p:sldId id="346" r:id="rId7"/>
    <p:sldId id="313" r:id="rId8"/>
    <p:sldId id="286" r:id="rId9"/>
    <p:sldId id="337" r:id="rId10"/>
    <p:sldId id="314" r:id="rId11"/>
    <p:sldId id="315" r:id="rId12"/>
    <p:sldId id="326" r:id="rId13"/>
    <p:sldId id="327" r:id="rId14"/>
    <p:sldId id="316" r:id="rId15"/>
    <p:sldId id="318" r:id="rId16"/>
    <p:sldId id="328" r:id="rId17"/>
    <p:sldId id="329" r:id="rId18"/>
    <p:sldId id="330" r:id="rId19"/>
    <p:sldId id="331" r:id="rId20"/>
    <p:sldId id="332" r:id="rId21"/>
    <p:sldId id="334" r:id="rId22"/>
    <p:sldId id="335" r:id="rId23"/>
    <p:sldId id="336" r:id="rId24"/>
    <p:sldId id="320" r:id="rId25"/>
    <p:sldId id="338" r:id="rId26"/>
    <p:sldId id="340" r:id="rId27"/>
    <p:sldId id="341" r:id="rId28"/>
    <p:sldId id="345" r:id="rId29"/>
    <p:sldId id="344" r:id="rId30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VIOLO Andrea (NEAR)" initials="AS" lastIdx="1" clrIdx="0">
    <p:extLst>
      <p:ext uri="{19B8F6BF-5375-455C-9EA6-DF929625EA0E}">
        <p15:presenceInfo xmlns:p15="http://schemas.microsoft.com/office/powerpoint/2012/main" userId="SAVIOLO Andrea (NEAR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64A"/>
    <a:srgbClr val="FFD624"/>
    <a:srgbClr val="0F5494"/>
    <a:srgbClr val="75195B"/>
    <a:srgbClr val="EE8032"/>
    <a:srgbClr val="EE7D32"/>
    <a:srgbClr val="3E7E93"/>
    <a:srgbClr val="38D4D6"/>
    <a:srgbClr val="3166CF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76512" autoAdjust="0"/>
  </p:normalViewPr>
  <p:slideViewPr>
    <p:cSldViewPr>
      <p:cViewPr varScale="1">
        <p:scale>
          <a:sx n="88" d="100"/>
          <a:sy n="88" d="100"/>
        </p:scale>
        <p:origin x="22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E53B69-2481-47A4-8BDE-8FAF51F13C4D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00F1C2-7778-406A-8641-4CD9B776B651}">
      <dgm:prSet phldrT="[Text]" custT="1"/>
      <dgm:spPr>
        <a:xfrm>
          <a:off x="3029324" y="3911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IPA III Programming Framework</a:t>
          </a:r>
        </a:p>
      </dgm:t>
    </dgm:pt>
    <dgm:pt modelId="{CF6B14F5-8D44-4130-985E-78F48A60926D}" type="parTrans" cxnId="{2267BC82-2EDC-4AAA-8987-A022ED028B84}">
      <dgm:prSet/>
      <dgm:spPr/>
      <dgm:t>
        <a:bodyPr/>
        <a:lstStyle/>
        <a:p>
          <a:endParaRPr lang="en-US"/>
        </a:p>
      </dgm:t>
    </dgm:pt>
    <dgm:pt modelId="{906647E6-9977-44D5-8913-D8A86D57C2A3}" type="sibTrans" cxnId="{2267BC82-2EDC-4AAA-8987-A022ED028B84}">
      <dgm:prSet/>
      <dgm:spPr>
        <a:xfrm rot="1408969">
          <a:off x="5034139" y="969320"/>
          <a:ext cx="255650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D190073-725B-4105-9EDC-C8A93DC403B1}">
      <dgm:prSet phldrT="[Text]" custT="1"/>
      <dgm:spPr>
        <a:xfrm>
          <a:off x="5238526" y="963711"/>
          <a:ext cx="2069351" cy="1474390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Strategic Response</a:t>
          </a:r>
        </a:p>
      </dgm:t>
    </dgm:pt>
    <dgm:pt modelId="{D8C4D498-FCFE-4B02-818F-D4F7484C2F10}" type="parTrans" cxnId="{1B36827C-44D2-4D55-98BF-66C33E6DB3CD}">
      <dgm:prSet/>
      <dgm:spPr/>
      <dgm:t>
        <a:bodyPr/>
        <a:lstStyle/>
        <a:p>
          <a:endParaRPr lang="en-US"/>
        </a:p>
      </dgm:t>
    </dgm:pt>
    <dgm:pt modelId="{3D9F013E-2170-49BA-95B3-A37FBC2F6951}" type="sibTrans" cxnId="{1B36827C-44D2-4D55-98BF-66C33E6DB3CD}">
      <dgm:prSet/>
      <dgm:spPr>
        <a:xfrm rot="4826079">
          <a:off x="6271650" y="2507955"/>
          <a:ext cx="358957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FFCB884-E7A7-4BC5-B302-D80A3F78CDFB}">
      <dgm:prSet phldrT="[Text]" custT="1"/>
      <dgm:spPr>
        <a:xfrm>
          <a:off x="5597757" y="3095450"/>
          <a:ext cx="2069351" cy="1474390"/>
        </a:xfrm>
        <a:prstGeom prst="ellipse">
          <a:avLst/>
        </a:prstGeom>
        <a:solidFill>
          <a:srgbClr val="70AD47">
            <a:lumMod val="60000"/>
            <a:lumOff val="40000"/>
          </a:srgbClr>
        </a:soli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Relevance Assessment</a:t>
          </a:r>
        </a:p>
      </dgm:t>
    </dgm:pt>
    <dgm:pt modelId="{E3D931D1-9BD5-4C60-B6ED-5A64A6E53452}" type="parTrans" cxnId="{B55855F0-C735-44F7-948B-801240D94659}">
      <dgm:prSet/>
      <dgm:spPr/>
      <dgm:t>
        <a:bodyPr/>
        <a:lstStyle/>
        <a:p>
          <a:endParaRPr lang="en-US"/>
        </a:p>
      </dgm:t>
    </dgm:pt>
    <dgm:pt modelId="{C38F0F1C-9013-4C72-9474-C0079865C3BF}" type="sibTrans" cxnId="{B55855F0-C735-44F7-948B-801240D94659}">
      <dgm:prSet/>
      <dgm:spPr>
        <a:xfrm rot="7420285">
          <a:off x="5915208" y="4456629"/>
          <a:ext cx="271553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6C05327-3829-408A-9B10-2455D41DFA25}">
      <dgm:prSet phldrT="[Text]" custT="1"/>
      <dgm:spPr>
        <a:xfrm>
          <a:off x="1557497" y="4853810"/>
          <a:ext cx="2069351" cy="1474390"/>
        </a:xfrm>
        <a:prstGeom prst="ellipse">
          <a:avLst/>
        </a:prstGeom>
        <a:solidFill>
          <a:srgbClr val="70AD47">
            <a:lumMod val="60000"/>
            <a:lumOff val="40000"/>
          </a:srgbClr>
        </a:soli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Maturity Assessment</a:t>
          </a:r>
        </a:p>
      </dgm:t>
    </dgm:pt>
    <dgm:pt modelId="{808B5EB0-050A-41E3-96EB-98158460C451}" type="parTrans" cxnId="{2BA4E2B1-F080-46E8-B09E-CADD9E2417D6}">
      <dgm:prSet/>
      <dgm:spPr/>
      <dgm:t>
        <a:bodyPr/>
        <a:lstStyle/>
        <a:p>
          <a:endParaRPr lang="en-US"/>
        </a:p>
      </dgm:t>
    </dgm:pt>
    <dgm:pt modelId="{CF3F8C6C-F18A-4EFF-A518-37C59D70E05D}" type="sibTrans" cxnId="{2BA4E2B1-F080-46E8-B09E-CADD9E2417D6}">
      <dgm:prSet/>
      <dgm:spPr>
        <a:xfrm rot="14381182">
          <a:off x="1974382" y="4481078"/>
          <a:ext cx="228630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EE6FF742-B80C-4C82-B9A8-846E7A4B36EC}">
      <dgm:prSet phldrT="[Text]" custT="1"/>
      <dgm:spPr>
        <a:xfrm>
          <a:off x="544014" y="3120390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Commission Financing Decision</a:t>
          </a:r>
        </a:p>
      </dgm:t>
    </dgm:pt>
    <dgm:pt modelId="{9D59B160-EA56-40DC-8293-83387D77DE2F}" type="parTrans" cxnId="{46B0CB28-1213-41BA-AC0A-315D63B68306}">
      <dgm:prSet/>
      <dgm:spPr/>
      <dgm:t>
        <a:bodyPr/>
        <a:lstStyle/>
        <a:p>
          <a:endParaRPr lang="en-US"/>
        </a:p>
      </dgm:t>
    </dgm:pt>
    <dgm:pt modelId="{732A40FD-5648-4ACD-B937-0B3939E1CB8E}" type="sibTrans" cxnId="{46B0CB28-1213-41BA-AC0A-315D63B68306}">
      <dgm:prSet/>
      <dgm:spPr>
        <a:xfrm rot="16689802">
          <a:off x="1547195" y="2540802"/>
          <a:ext cx="369394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F3DABB2-30A3-46F1-95F7-9A63EC712867}">
      <dgm:prSet phldrT="[Text]" custT="1"/>
      <dgm:spPr>
        <a:xfrm>
          <a:off x="4426340" y="4853817"/>
          <a:ext cx="2069351" cy="1474390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Submission of draft Action Documents</a:t>
          </a:r>
        </a:p>
      </dgm:t>
    </dgm:pt>
    <dgm:pt modelId="{4662D6C7-EADD-4B5D-BF04-55610C09357D}" type="parTrans" cxnId="{23F752AD-7E10-4F48-92DE-AE9C43C05DCB}">
      <dgm:prSet/>
      <dgm:spPr/>
      <dgm:t>
        <a:bodyPr/>
        <a:lstStyle/>
        <a:p>
          <a:endParaRPr lang="en-US"/>
        </a:p>
      </dgm:t>
    </dgm:pt>
    <dgm:pt modelId="{2A0F08CA-5716-496E-90B8-F5B8B9A07117}" type="sibTrans" cxnId="{23F752AD-7E10-4F48-92DE-AE9C43C05DCB}">
      <dgm:prSet/>
      <dgm:spPr>
        <a:xfrm rot="10800008">
          <a:off x="3826721" y="5342206"/>
          <a:ext cx="423730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3AE72CF-04CC-434A-BEBC-AB916D5CBE60}">
      <dgm:prSet phldrT="[Text]" custT="1"/>
      <dgm:spPr>
        <a:xfrm>
          <a:off x="853386" y="963733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Signature of Financing Agreement</a:t>
          </a:r>
        </a:p>
      </dgm:t>
    </dgm:pt>
    <dgm:pt modelId="{3525A42C-1E98-4CBD-8156-67DAB39B37EA}" type="parTrans" cxnId="{5D38B025-D9E5-487F-B4E4-B82CFCA99749}">
      <dgm:prSet/>
      <dgm:spPr/>
      <dgm:t>
        <a:bodyPr/>
        <a:lstStyle/>
        <a:p>
          <a:endParaRPr lang="en-US"/>
        </a:p>
      </dgm:t>
    </dgm:pt>
    <dgm:pt modelId="{F3DD0DD7-B71A-422B-9454-6012F68C4B7F}" type="sibTrans" cxnId="{5D38B025-D9E5-487F-B4E4-B82CFCA99749}">
      <dgm:prSet/>
      <dgm:spPr>
        <a:xfrm rot="20171842">
          <a:off x="2849154" y="974969"/>
          <a:ext cx="241259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B252105-465F-42B5-B66E-52BE484DB8EC}" type="pres">
      <dgm:prSet presAssocID="{95E53B69-2481-47A4-8BDE-8FAF51F13C4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A29364-9893-4359-A9D4-79733DFF1DB3}" type="pres">
      <dgm:prSet presAssocID="{7000F1C2-7778-406A-8641-4CD9B776B651}" presName="node" presStyleLbl="node1" presStyleIdx="0" presStyleCnt="7" custScaleX="140353" custRadScaleRad="78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198BE-C455-47AE-BEBD-983ADB5C3C88}" type="pres">
      <dgm:prSet presAssocID="{906647E6-9977-44D5-8913-D8A86D57C2A3}" presName="sibTrans" presStyleLbl="sibTrans2D1" presStyleIdx="0" presStyleCnt="7"/>
      <dgm:spPr/>
      <dgm:t>
        <a:bodyPr/>
        <a:lstStyle/>
        <a:p>
          <a:endParaRPr lang="en-US"/>
        </a:p>
      </dgm:t>
    </dgm:pt>
    <dgm:pt modelId="{064D081B-EF72-4EE5-BFBA-B604A6342A93}" type="pres">
      <dgm:prSet presAssocID="{906647E6-9977-44D5-8913-D8A86D57C2A3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93F4EDAD-BC63-4C5F-B7CB-EA4604BA6C60}" type="pres">
      <dgm:prSet presAssocID="{3D190073-725B-4105-9EDC-C8A93DC403B1}" presName="node" presStyleLbl="node1" presStyleIdx="1" presStyleCnt="7" custScaleX="140353" custRadScaleRad="115300" custRadScaleInc="29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98A55-A9FB-4A65-952F-AD111BF584CE}" type="pres">
      <dgm:prSet presAssocID="{3D9F013E-2170-49BA-95B3-A37FBC2F6951}" presName="sibTrans" presStyleLbl="sibTrans2D1" presStyleIdx="1" presStyleCnt="7"/>
      <dgm:spPr/>
      <dgm:t>
        <a:bodyPr/>
        <a:lstStyle/>
        <a:p>
          <a:endParaRPr lang="en-US"/>
        </a:p>
      </dgm:t>
    </dgm:pt>
    <dgm:pt modelId="{4D39DC8F-A21B-4446-AFCE-C2B6F2AD3ED6}" type="pres">
      <dgm:prSet presAssocID="{3D9F013E-2170-49BA-95B3-A37FBC2F6951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0DB97548-25F9-4746-9239-681C3BE4F9C9}" type="pres">
      <dgm:prSet presAssocID="{3FFCB884-E7A7-4BC5-B302-D80A3F78CDFB}" presName="node" presStyleLbl="node1" presStyleIdx="2" presStyleCnt="7" custScaleX="140353" custRadScaleRad="107756" custRadScaleInc="2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C8899E-8A9D-4188-99B6-9FE807DF7DAD}" type="pres">
      <dgm:prSet presAssocID="{C38F0F1C-9013-4C72-9474-C0079865C3BF}" presName="sibTrans" presStyleLbl="sibTrans2D1" presStyleIdx="2" presStyleCnt="7"/>
      <dgm:spPr/>
      <dgm:t>
        <a:bodyPr/>
        <a:lstStyle/>
        <a:p>
          <a:endParaRPr lang="en-US"/>
        </a:p>
      </dgm:t>
    </dgm:pt>
    <dgm:pt modelId="{48DD50FC-8B6C-49E3-9FC5-9C7DE42F6F61}" type="pres">
      <dgm:prSet presAssocID="{C38F0F1C-9013-4C72-9474-C0079865C3BF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1E322CF0-B2CC-4346-A8B6-D544B77E95D5}" type="pres">
      <dgm:prSet presAssocID="{8F3DABB2-30A3-46F1-95F7-9A63EC712867}" presName="node" presStyleLbl="node1" presStyleIdx="3" presStyleCnt="7" custScaleX="140353" custRadScaleRad="112038" custRadScaleInc="-317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88D86-E5C0-4B38-BF43-38EA67FAD1DA}" type="pres">
      <dgm:prSet presAssocID="{2A0F08CA-5716-496E-90B8-F5B8B9A07117}" presName="sibTrans" presStyleLbl="sibTrans2D1" presStyleIdx="3" presStyleCnt="7"/>
      <dgm:spPr/>
      <dgm:t>
        <a:bodyPr/>
        <a:lstStyle/>
        <a:p>
          <a:endParaRPr lang="en-US"/>
        </a:p>
      </dgm:t>
    </dgm:pt>
    <dgm:pt modelId="{CEDB2624-5865-44E3-9EA2-E1A198218BBB}" type="pres">
      <dgm:prSet presAssocID="{2A0F08CA-5716-496E-90B8-F5B8B9A07117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CE8843D7-C3B4-49F7-9514-92446AE7C362}" type="pres">
      <dgm:prSet presAssocID="{96C05327-3829-408A-9B10-2455D41DFA25}" presName="node" presStyleLbl="node1" presStyleIdx="4" presStyleCnt="7" custScaleX="140353" custRadScaleRad="113203" custRadScaleInc="354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39F6F-D2CE-499A-9413-E488E9811803}" type="pres">
      <dgm:prSet presAssocID="{CF3F8C6C-F18A-4EFF-A518-37C59D70E05D}" presName="sibTrans" presStyleLbl="sibTrans2D1" presStyleIdx="4" presStyleCnt="7"/>
      <dgm:spPr/>
      <dgm:t>
        <a:bodyPr/>
        <a:lstStyle/>
        <a:p>
          <a:endParaRPr lang="en-US"/>
        </a:p>
      </dgm:t>
    </dgm:pt>
    <dgm:pt modelId="{E5CC34C2-965A-4399-9830-0E08D068E5EE}" type="pres">
      <dgm:prSet presAssocID="{CF3F8C6C-F18A-4EFF-A518-37C59D70E05D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A72351EC-24AF-42BC-933E-81D09709E096}" type="pres">
      <dgm:prSet presAssocID="{EE6FF742-B80C-4C82-B9A8-846E7A4B36EC}" presName="node" presStyleLbl="node1" presStyleIdx="5" presStyleCnt="7" custScaleX="140353" custRadScaleRad="112441" custRadScaleInc="2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8FAE4-0AED-4EB5-9A4A-0579379E0FB5}" type="pres">
      <dgm:prSet presAssocID="{732A40FD-5648-4ACD-B937-0B3939E1CB8E}" presName="sibTrans" presStyleLbl="sibTrans2D1" presStyleIdx="5" presStyleCnt="7"/>
      <dgm:spPr/>
      <dgm:t>
        <a:bodyPr/>
        <a:lstStyle/>
        <a:p>
          <a:endParaRPr lang="en-US"/>
        </a:p>
      </dgm:t>
    </dgm:pt>
    <dgm:pt modelId="{3AE23FA3-903B-447D-AD3A-1D42434FA37D}" type="pres">
      <dgm:prSet presAssocID="{732A40FD-5648-4ACD-B937-0B3939E1CB8E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7F5EF40E-F4CE-4382-8F8E-AE56D4929A78}" type="pres">
      <dgm:prSet presAssocID="{83AE72CF-04CC-434A-BEBC-AB916D5CBE60}" presName="node" presStyleLbl="node1" presStyleIdx="6" presStyleCnt="7" custScaleX="140353" custRadScaleRad="116426" custRadScaleInc="-298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58236-583E-490B-9BC0-727C13AE3CD1}" type="pres">
      <dgm:prSet presAssocID="{F3DD0DD7-B71A-422B-9454-6012F68C4B7F}" presName="sibTrans" presStyleLbl="sibTrans2D1" presStyleIdx="6" presStyleCnt="7"/>
      <dgm:spPr/>
      <dgm:t>
        <a:bodyPr/>
        <a:lstStyle/>
        <a:p>
          <a:endParaRPr lang="en-US"/>
        </a:p>
      </dgm:t>
    </dgm:pt>
    <dgm:pt modelId="{75C4E69E-9781-484C-BEA6-34F1E96399C0}" type="pres">
      <dgm:prSet presAssocID="{F3DD0DD7-B71A-422B-9454-6012F68C4B7F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53CDAB91-AD6D-48AC-814A-1E2FACE4CE0B}" type="presOf" srcId="{732A40FD-5648-4ACD-B937-0B3939E1CB8E}" destId="{AE88FAE4-0AED-4EB5-9A4A-0579379E0FB5}" srcOrd="0" destOrd="0" presId="urn:microsoft.com/office/officeart/2005/8/layout/cycle2"/>
    <dgm:cxn modelId="{F6B2B282-0027-4466-8862-A5D4E733CF5E}" type="presOf" srcId="{2A0F08CA-5716-496E-90B8-F5B8B9A07117}" destId="{CEDB2624-5865-44E3-9EA2-E1A198218BBB}" srcOrd="1" destOrd="0" presId="urn:microsoft.com/office/officeart/2005/8/layout/cycle2"/>
    <dgm:cxn modelId="{23F752AD-7E10-4F48-92DE-AE9C43C05DCB}" srcId="{95E53B69-2481-47A4-8BDE-8FAF51F13C4D}" destId="{8F3DABB2-30A3-46F1-95F7-9A63EC712867}" srcOrd="3" destOrd="0" parTransId="{4662D6C7-EADD-4B5D-BF04-55610C09357D}" sibTransId="{2A0F08CA-5716-496E-90B8-F5B8B9A07117}"/>
    <dgm:cxn modelId="{46B0CB28-1213-41BA-AC0A-315D63B68306}" srcId="{95E53B69-2481-47A4-8BDE-8FAF51F13C4D}" destId="{EE6FF742-B80C-4C82-B9A8-846E7A4B36EC}" srcOrd="5" destOrd="0" parTransId="{9D59B160-EA56-40DC-8293-83387D77DE2F}" sibTransId="{732A40FD-5648-4ACD-B937-0B3939E1CB8E}"/>
    <dgm:cxn modelId="{C02D6EC5-D934-4CEF-94A7-08ACB6949EBD}" type="presOf" srcId="{732A40FD-5648-4ACD-B937-0B3939E1CB8E}" destId="{3AE23FA3-903B-447D-AD3A-1D42434FA37D}" srcOrd="1" destOrd="0" presId="urn:microsoft.com/office/officeart/2005/8/layout/cycle2"/>
    <dgm:cxn modelId="{72631F94-9768-494D-B3A5-0F36A1AEB88A}" type="presOf" srcId="{83AE72CF-04CC-434A-BEBC-AB916D5CBE60}" destId="{7F5EF40E-F4CE-4382-8F8E-AE56D4929A78}" srcOrd="0" destOrd="0" presId="urn:microsoft.com/office/officeart/2005/8/layout/cycle2"/>
    <dgm:cxn modelId="{05B48351-6A17-4F83-9AE5-37B252BC927C}" type="presOf" srcId="{906647E6-9977-44D5-8913-D8A86D57C2A3}" destId="{388198BE-C455-47AE-BEBD-983ADB5C3C88}" srcOrd="0" destOrd="0" presId="urn:microsoft.com/office/officeart/2005/8/layout/cycle2"/>
    <dgm:cxn modelId="{53D5CBAD-B4A6-4FA2-81F2-8DE5890A4B10}" type="presOf" srcId="{8F3DABB2-30A3-46F1-95F7-9A63EC712867}" destId="{1E322CF0-B2CC-4346-A8B6-D544B77E95D5}" srcOrd="0" destOrd="0" presId="urn:microsoft.com/office/officeart/2005/8/layout/cycle2"/>
    <dgm:cxn modelId="{A9F9BBA8-92B0-4348-B293-711A530B43A4}" type="presOf" srcId="{3FFCB884-E7A7-4BC5-B302-D80A3F78CDFB}" destId="{0DB97548-25F9-4746-9239-681C3BE4F9C9}" srcOrd="0" destOrd="0" presId="urn:microsoft.com/office/officeart/2005/8/layout/cycle2"/>
    <dgm:cxn modelId="{9A6F4000-C5D2-4821-B625-1481382CA21D}" type="presOf" srcId="{CF3F8C6C-F18A-4EFF-A518-37C59D70E05D}" destId="{E5CC34C2-965A-4399-9830-0E08D068E5EE}" srcOrd="1" destOrd="0" presId="urn:microsoft.com/office/officeart/2005/8/layout/cycle2"/>
    <dgm:cxn modelId="{0966A4A1-9127-429F-9990-E7CC22770297}" type="presOf" srcId="{95E53B69-2481-47A4-8BDE-8FAF51F13C4D}" destId="{9B252105-465F-42B5-B66E-52BE484DB8EC}" srcOrd="0" destOrd="0" presId="urn:microsoft.com/office/officeart/2005/8/layout/cycle2"/>
    <dgm:cxn modelId="{A2818F87-DC57-40F6-9136-D4C761A1F7AC}" type="presOf" srcId="{3D190073-725B-4105-9EDC-C8A93DC403B1}" destId="{93F4EDAD-BC63-4C5F-B7CB-EA4604BA6C60}" srcOrd="0" destOrd="0" presId="urn:microsoft.com/office/officeart/2005/8/layout/cycle2"/>
    <dgm:cxn modelId="{1AA37A1B-290A-4248-8C19-F7967D04AD67}" type="presOf" srcId="{F3DD0DD7-B71A-422B-9454-6012F68C4B7F}" destId="{A8A58236-583E-490B-9BC0-727C13AE3CD1}" srcOrd="0" destOrd="0" presId="urn:microsoft.com/office/officeart/2005/8/layout/cycle2"/>
    <dgm:cxn modelId="{2BA4E2B1-F080-46E8-B09E-CADD9E2417D6}" srcId="{95E53B69-2481-47A4-8BDE-8FAF51F13C4D}" destId="{96C05327-3829-408A-9B10-2455D41DFA25}" srcOrd="4" destOrd="0" parTransId="{808B5EB0-050A-41E3-96EB-98158460C451}" sibTransId="{CF3F8C6C-F18A-4EFF-A518-37C59D70E05D}"/>
    <dgm:cxn modelId="{B55855F0-C735-44F7-948B-801240D94659}" srcId="{95E53B69-2481-47A4-8BDE-8FAF51F13C4D}" destId="{3FFCB884-E7A7-4BC5-B302-D80A3F78CDFB}" srcOrd="2" destOrd="0" parTransId="{E3D931D1-9BD5-4C60-B6ED-5A64A6E53452}" sibTransId="{C38F0F1C-9013-4C72-9474-C0079865C3BF}"/>
    <dgm:cxn modelId="{5D38B025-D9E5-487F-B4E4-B82CFCA99749}" srcId="{95E53B69-2481-47A4-8BDE-8FAF51F13C4D}" destId="{83AE72CF-04CC-434A-BEBC-AB916D5CBE60}" srcOrd="6" destOrd="0" parTransId="{3525A42C-1E98-4CBD-8156-67DAB39B37EA}" sibTransId="{F3DD0DD7-B71A-422B-9454-6012F68C4B7F}"/>
    <dgm:cxn modelId="{08169AC1-16D8-4F85-BB31-EA72EAADECD7}" type="presOf" srcId="{EE6FF742-B80C-4C82-B9A8-846E7A4B36EC}" destId="{A72351EC-24AF-42BC-933E-81D09709E096}" srcOrd="0" destOrd="0" presId="urn:microsoft.com/office/officeart/2005/8/layout/cycle2"/>
    <dgm:cxn modelId="{25BA733B-8DDF-40B2-A3C4-8794BF331572}" type="presOf" srcId="{C38F0F1C-9013-4C72-9474-C0079865C3BF}" destId="{47C8899E-8A9D-4188-99B6-9FE807DF7DAD}" srcOrd="0" destOrd="0" presId="urn:microsoft.com/office/officeart/2005/8/layout/cycle2"/>
    <dgm:cxn modelId="{CED93BF0-1D6F-4003-BA24-19351B1CBD32}" type="presOf" srcId="{CF3F8C6C-F18A-4EFF-A518-37C59D70E05D}" destId="{3FB39F6F-D2CE-499A-9413-E488E9811803}" srcOrd="0" destOrd="0" presId="urn:microsoft.com/office/officeart/2005/8/layout/cycle2"/>
    <dgm:cxn modelId="{48670374-3420-4EDA-8AC1-5D8426D4C5BE}" type="presOf" srcId="{3D9F013E-2170-49BA-95B3-A37FBC2F6951}" destId="{59598A55-A9FB-4A65-952F-AD111BF584CE}" srcOrd="0" destOrd="0" presId="urn:microsoft.com/office/officeart/2005/8/layout/cycle2"/>
    <dgm:cxn modelId="{DB06CE33-4FDD-4698-B39C-C0E3F6DC64EB}" type="presOf" srcId="{906647E6-9977-44D5-8913-D8A86D57C2A3}" destId="{064D081B-EF72-4EE5-BFBA-B604A6342A93}" srcOrd="1" destOrd="0" presId="urn:microsoft.com/office/officeart/2005/8/layout/cycle2"/>
    <dgm:cxn modelId="{687A02A6-34FC-4B17-A037-1F3C438C54A4}" type="presOf" srcId="{3D9F013E-2170-49BA-95B3-A37FBC2F6951}" destId="{4D39DC8F-A21B-4446-AFCE-C2B6F2AD3ED6}" srcOrd="1" destOrd="0" presId="urn:microsoft.com/office/officeart/2005/8/layout/cycle2"/>
    <dgm:cxn modelId="{8D35EEE4-6054-430D-AB69-1E24D10DADBE}" type="presOf" srcId="{F3DD0DD7-B71A-422B-9454-6012F68C4B7F}" destId="{75C4E69E-9781-484C-BEA6-34F1E96399C0}" srcOrd="1" destOrd="0" presId="urn:microsoft.com/office/officeart/2005/8/layout/cycle2"/>
    <dgm:cxn modelId="{F2A7120B-822D-4934-8253-6CE7E541CBB5}" type="presOf" srcId="{96C05327-3829-408A-9B10-2455D41DFA25}" destId="{CE8843D7-C3B4-49F7-9514-92446AE7C362}" srcOrd="0" destOrd="0" presId="urn:microsoft.com/office/officeart/2005/8/layout/cycle2"/>
    <dgm:cxn modelId="{2267BC82-2EDC-4AAA-8987-A022ED028B84}" srcId="{95E53B69-2481-47A4-8BDE-8FAF51F13C4D}" destId="{7000F1C2-7778-406A-8641-4CD9B776B651}" srcOrd="0" destOrd="0" parTransId="{CF6B14F5-8D44-4130-985E-78F48A60926D}" sibTransId="{906647E6-9977-44D5-8913-D8A86D57C2A3}"/>
    <dgm:cxn modelId="{1B36827C-44D2-4D55-98BF-66C33E6DB3CD}" srcId="{95E53B69-2481-47A4-8BDE-8FAF51F13C4D}" destId="{3D190073-725B-4105-9EDC-C8A93DC403B1}" srcOrd="1" destOrd="0" parTransId="{D8C4D498-FCFE-4B02-818F-D4F7484C2F10}" sibTransId="{3D9F013E-2170-49BA-95B3-A37FBC2F6951}"/>
    <dgm:cxn modelId="{81775AD2-1DCB-413C-B7AE-B73B2C833D47}" type="presOf" srcId="{2A0F08CA-5716-496E-90B8-F5B8B9A07117}" destId="{9C588D86-E5C0-4B38-BF43-38EA67FAD1DA}" srcOrd="0" destOrd="0" presId="urn:microsoft.com/office/officeart/2005/8/layout/cycle2"/>
    <dgm:cxn modelId="{77ED7EAE-3A1D-44DB-A656-DA5DA7792BAD}" type="presOf" srcId="{C38F0F1C-9013-4C72-9474-C0079865C3BF}" destId="{48DD50FC-8B6C-49E3-9FC5-9C7DE42F6F61}" srcOrd="1" destOrd="0" presId="urn:microsoft.com/office/officeart/2005/8/layout/cycle2"/>
    <dgm:cxn modelId="{7FE186FE-466D-4103-AAE4-B68676DCCDCB}" type="presOf" srcId="{7000F1C2-7778-406A-8641-4CD9B776B651}" destId="{7EA29364-9893-4359-A9D4-79733DFF1DB3}" srcOrd="0" destOrd="0" presId="urn:microsoft.com/office/officeart/2005/8/layout/cycle2"/>
    <dgm:cxn modelId="{DA3B6F13-F3AD-4B2F-900E-EB3513034CD6}" type="presParOf" srcId="{9B252105-465F-42B5-B66E-52BE484DB8EC}" destId="{7EA29364-9893-4359-A9D4-79733DFF1DB3}" srcOrd="0" destOrd="0" presId="urn:microsoft.com/office/officeart/2005/8/layout/cycle2"/>
    <dgm:cxn modelId="{F941284B-C31B-4380-BC39-03E2BC229529}" type="presParOf" srcId="{9B252105-465F-42B5-B66E-52BE484DB8EC}" destId="{388198BE-C455-47AE-BEBD-983ADB5C3C88}" srcOrd="1" destOrd="0" presId="urn:microsoft.com/office/officeart/2005/8/layout/cycle2"/>
    <dgm:cxn modelId="{E89E4A77-30BE-460E-9458-F15A31B474C0}" type="presParOf" srcId="{388198BE-C455-47AE-BEBD-983ADB5C3C88}" destId="{064D081B-EF72-4EE5-BFBA-B604A6342A93}" srcOrd="0" destOrd="0" presId="urn:microsoft.com/office/officeart/2005/8/layout/cycle2"/>
    <dgm:cxn modelId="{E4B860EA-A5A6-41FB-8A23-8F694D60EFAC}" type="presParOf" srcId="{9B252105-465F-42B5-B66E-52BE484DB8EC}" destId="{93F4EDAD-BC63-4C5F-B7CB-EA4604BA6C60}" srcOrd="2" destOrd="0" presId="urn:microsoft.com/office/officeart/2005/8/layout/cycle2"/>
    <dgm:cxn modelId="{62953DFB-D405-4F05-9A19-A8A279BC0D1B}" type="presParOf" srcId="{9B252105-465F-42B5-B66E-52BE484DB8EC}" destId="{59598A55-A9FB-4A65-952F-AD111BF584CE}" srcOrd="3" destOrd="0" presId="urn:microsoft.com/office/officeart/2005/8/layout/cycle2"/>
    <dgm:cxn modelId="{ABBF2A86-8D2D-4200-ADA9-4D952B7DF4D2}" type="presParOf" srcId="{59598A55-A9FB-4A65-952F-AD111BF584CE}" destId="{4D39DC8F-A21B-4446-AFCE-C2B6F2AD3ED6}" srcOrd="0" destOrd="0" presId="urn:microsoft.com/office/officeart/2005/8/layout/cycle2"/>
    <dgm:cxn modelId="{F29D936B-4C3D-41CA-8AF1-CC5E670FAAAD}" type="presParOf" srcId="{9B252105-465F-42B5-B66E-52BE484DB8EC}" destId="{0DB97548-25F9-4746-9239-681C3BE4F9C9}" srcOrd="4" destOrd="0" presId="urn:microsoft.com/office/officeart/2005/8/layout/cycle2"/>
    <dgm:cxn modelId="{3C69A4CB-4A9E-446C-BD64-7373E9BFAA09}" type="presParOf" srcId="{9B252105-465F-42B5-B66E-52BE484DB8EC}" destId="{47C8899E-8A9D-4188-99B6-9FE807DF7DAD}" srcOrd="5" destOrd="0" presId="urn:microsoft.com/office/officeart/2005/8/layout/cycle2"/>
    <dgm:cxn modelId="{CE301276-098D-409A-9F6D-9B87E36035A1}" type="presParOf" srcId="{47C8899E-8A9D-4188-99B6-9FE807DF7DAD}" destId="{48DD50FC-8B6C-49E3-9FC5-9C7DE42F6F61}" srcOrd="0" destOrd="0" presId="urn:microsoft.com/office/officeart/2005/8/layout/cycle2"/>
    <dgm:cxn modelId="{041F7F00-CFBC-48BC-87BF-EC6A7D412D74}" type="presParOf" srcId="{9B252105-465F-42B5-B66E-52BE484DB8EC}" destId="{1E322CF0-B2CC-4346-A8B6-D544B77E95D5}" srcOrd="6" destOrd="0" presId="urn:microsoft.com/office/officeart/2005/8/layout/cycle2"/>
    <dgm:cxn modelId="{F3CBB253-C287-4017-BEF7-80CBB252E527}" type="presParOf" srcId="{9B252105-465F-42B5-B66E-52BE484DB8EC}" destId="{9C588D86-E5C0-4B38-BF43-38EA67FAD1DA}" srcOrd="7" destOrd="0" presId="urn:microsoft.com/office/officeart/2005/8/layout/cycle2"/>
    <dgm:cxn modelId="{4F6C3477-032E-4704-867F-E9A081C6A962}" type="presParOf" srcId="{9C588D86-E5C0-4B38-BF43-38EA67FAD1DA}" destId="{CEDB2624-5865-44E3-9EA2-E1A198218BBB}" srcOrd="0" destOrd="0" presId="urn:microsoft.com/office/officeart/2005/8/layout/cycle2"/>
    <dgm:cxn modelId="{3F40B69A-5643-49F5-8153-7B5628F26AB5}" type="presParOf" srcId="{9B252105-465F-42B5-B66E-52BE484DB8EC}" destId="{CE8843D7-C3B4-49F7-9514-92446AE7C362}" srcOrd="8" destOrd="0" presId="urn:microsoft.com/office/officeart/2005/8/layout/cycle2"/>
    <dgm:cxn modelId="{C20D80D4-CDA9-464F-8885-FDE63AF6FADE}" type="presParOf" srcId="{9B252105-465F-42B5-B66E-52BE484DB8EC}" destId="{3FB39F6F-D2CE-499A-9413-E488E9811803}" srcOrd="9" destOrd="0" presId="urn:microsoft.com/office/officeart/2005/8/layout/cycle2"/>
    <dgm:cxn modelId="{38397B6F-4AF9-4E51-B789-287B9D8B89B9}" type="presParOf" srcId="{3FB39F6F-D2CE-499A-9413-E488E9811803}" destId="{E5CC34C2-965A-4399-9830-0E08D068E5EE}" srcOrd="0" destOrd="0" presId="urn:microsoft.com/office/officeart/2005/8/layout/cycle2"/>
    <dgm:cxn modelId="{60DDA1C8-B8A5-4CFC-8CC4-BAF3008A31F5}" type="presParOf" srcId="{9B252105-465F-42B5-B66E-52BE484DB8EC}" destId="{A72351EC-24AF-42BC-933E-81D09709E096}" srcOrd="10" destOrd="0" presId="urn:microsoft.com/office/officeart/2005/8/layout/cycle2"/>
    <dgm:cxn modelId="{B9612ABC-A512-4FAD-A1E1-1FE60F25F598}" type="presParOf" srcId="{9B252105-465F-42B5-B66E-52BE484DB8EC}" destId="{AE88FAE4-0AED-4EB5-9A4A-0579379E0FB5}" srcOrd="11" destOrd="0" presId="urn:microsoft.com/office/officeart/2005/8/layout/cycle2"/>
    <dgm:cxn modelId="{6E6937AE-5AD3-4D10-9481-E33FC3FB0146}" type="presParOf" srcId="{AE88FAE4-0AED-4EB5-9A4A-0579379E0FB5}" destId="{3AE23FA3-903B-447D-AD3A-1D42434FA37D}" srcOrd="0" destOrd="0" presId="urn:microsoft.com/office/officeart/2005/8/layout/cycle2"/>
    <dgm:cxn modelId="{BEEA384E-66E2-4FA3-81ED-D79FAD8DC82F}" type="presParOf" srcId="{9B252105-465F-42B5-B66E-52BE484DB8EC}" destId="{7F5EF40E-F4CE-4382-8F8E-AE56D4929A78}" srcOrd="12" destOrd="0" presId="urn:microsoft.com/office/officeart/2005/8/layout/cycle2"/>
    <dgm:cxn modelId="{6F1C915D-2791-4720-A5BA-51CB5139B439}" type="presParOf" srcId="{9B252105-465F-42B5-B66E-52BE484DB8EC}" destId="{A8A58236-583E-490B-9BC0-727C13AE3CD1}" srcOrd="13" destOrd="0" presId="urn:microsoft.com/office/officeart/2005/8/layout/cycle2"/>
    <dgm:cxn modelId="{A7465214-FE2A-44CF-B00C-FC6A2D7AD3CF}" type="presParOf" srcId="{A8A58236-583E-490B-9BC0-727C13AE3CD1}" destId="{75C4E69E-9781-484C-BEA6-34F1E96399C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9F12D-0A81-46FB-81AC-6AB750C16C0E}" type="doc">
      <dgm:prSet loTypeId="urn:microsoft.com/office/officeart/2005/8/layout/cycle6" loCatId="cycle" qsTypeId="urn:microsoft.com/office/officeart/2005/8/quickstyle/3d4" qsCatId="3D" csTypeId="urn:microsoft.com/office/officeart/2005/8/colors/accent6_1" csCatId="accent6" phldr="1"/>
      <dgm:spPr/>
    </dgm:pt>
    <dgm:pt modelId="{B9F34B22-611E-4AF2-A1DA-A5DEFE765CC1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</a:rPr>
            <a:t>1. </a:t>
          </a:r>
          <a:r>
            <a:rPr lang="en-GB" sz="1200" b="1" dirty="0">
              <a:solidFill>
                <a:schemeClr val="bg1"/>
              </a:solidFill>
              <a:latin typeface="+mn-lt"/>
            </a:rPr>
            <a:t>Rule of law, fundamental Rights and democracy</a:t>
          </a:r>
          <a:endParaRPr lang="en-US" sz="1200" b="1" dirty="0">
            <a:solidFill>
              <a:schemeClr val="bg1"/>
            </a:solidFill>
          </a:endParaRPr>
        </a:p>
      </dgm:t>
    </dgm:pt>
    <dgm:pt modelId="{795D81D8-6751-48AA-8606-8D27E9DD72FE}" type="parTrans" cxnId="{9B7D659B-C7AC-4B99-ABC1-5135293D3ACB}">
      <dgm:prSet/>
      <dgm:spPr/>
      <dgm:t>
        <a:bodyPr/>
        <a:lstStyle/>
        <a:p>
          <a:endParaRPr lang="en-US"/>
        </a:p>
      </dgm:t>
    </dgm:pt>
    <dgm:pt modelId="{4CF380FE-55F7-4625-8FE8-D2BBC5558C5E}" type="sibTrans" cxnId="{9B7D659B-C7AC-4B99-ABC1-5135293D3ACB}">
      <dgm:prSet/>
      <dgm:spPr/>
      <dgm:t>
        <a:bodyPr/>
        <a:lstStyle/>
        <a:p>
          <a:endParaRPr lang="en-US"/>
        </a:p>
      </dgm:t>
    </dgm:pt>
    <dgm:pt modelId="{6F1A5EA2-9E33-40D9-8E72-119C1B01740E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+mn-lt"/>
            </a:rPr>
            <a:t>2. Good governance, </a:t>
          </a:r>
          <a:r>
            <a:rPr lang="en-US" sz="1200" b="1" i="1" dirty="0">
              <a:solidFill>
                <a:schemeClr val="bg1"/>
              </a:solidFill>
              <a:latin typeface="+mn-lt"/>
            </a:rPr>
            <a:t>acquis</a:t>
          </a:r>
          <a:r>
            <a:rPr lang="en-US" sz="1200" b="1" dirty="0">
              <a:solidFill>
                <a:schemeClr val="bg1"/>
              </a:solidFill>
              <a:latin typeface="+mn-lt"/>
            </a:rPr>
            <a:t> alignment, strategic communication and good </a:t>
          </a:r>
          <a:r>
            <a:rPr lang="en-US" sz="1200" b="1" dirty="0" err="1">
              <a:solidFill>
                <a:schemeClr val="bg1"/>
              </a:solidFill>
              <a:latin typeface="+mn-lt"/>
            </a:rPr>
            <a:t>neighbourly</a:t>
          </a:r>
          <a:r>
            <a:rPr lang="en-US" sz="1200" b="1" dirty="0">
              <a:solidFill>
                <a:schemeClr val="bg1"/>
              </a:solidFill>
              <a:latin typeface="+mn-lt"/>
            </a:rPr>
            <a:t> relations</a:t>
          </a:r>
          <a:endParaRPr lang="en-US" sz="1200" b="1" dirty="0">
            <a:solidFill>
              <a:schemeClr val="bg1"/>
            </a:solidFill>
          </a:endParaRPr>
        </a:p>
      </dgm:t>
    </dgm:pt>
    <dgm:pt modelId="{D8DEB5EE-C06C-448B-9B86-3F0D0FAF0AFC}" type="parTrans" cxnId="{24339E06-6FBE-432D-A111-39D7416FE794}">
      <dgm:prSet/>
      <dgm:spPr/>
      <dgm:t>
        <a:bodyPr/>
        <a:lstStyle/>
        <a:p>
          <a:endParaRPr lang="en-US"/>
        </a:p>
      </dgm:t>
    </dgm:pt>
    <dgm:pt modelId="{2FA1CEBE-863A-49D0-9A7D-552ADB032F92}" type="sibTrans" cxnId="{24339E06-6FBE-432D-A111-39D7416FE794}">
      <dgm:prSet/>
      <dgm:spPr/>
      <dgm:t>
        <a:bodyPr/>
        <a:lstStyle/>
        <a:p>
          <a:endParaRPr lang="en-US"/>
        </a:p>
      </dgm:t>
    </dgm:pt>
    <dgm:pt modelId="{7D632E8F-4E7B-46AF-A5F8-56B100BF8A42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bg1"/>
              </a:solidFill>
              <a:latin typeface="+mn-lt"/>
            </a:rPr>
            <a:t>3. </a:t>
          </a:r>
          <a:r>
            <a:rPr lang="en-US" sz="1200" b="1" dirty="0">
              <a:solidFill>
                <a:schemeClr val="bg1"/>
              </a:solidFill>
              <a:latin typeface="+mn-lt"/>
            </a:rPr>
            <a:t>Green agenda and sustainable connectivity</a:t>
          </a:r>
          <a:endParaRPr lang="en-US" sz="1200" b="1" dirty="0">
            <a:solidFill>
              <a:schemeClr val="bg1"/>
            </a:solidFill>
          </a:endParaRPr>
        </a:p>
      </dgm:t>
    </dgm:pt>
    <dgm:pt modelId="{09669818-3F03-4B3B-A2A7-CB651F62A47B}" type="parTrans" cxnId="{052C7B58-A561-48E2-B726-4DD828345D82}">
      <dgm:prSet/>
      <dgm:spPr/>
      <dgm:t>
        <a:bodyPr/>
        <a:lstStyle/>
        <a:p>
          <a:endParaRPr lang="en-US"/>
        </a:p>
      </dgm:t>
    </dgm:pt>
    <dgm:pt modelId="{B9C3EDF3-782A-49CC-AD28-7C368363E073}" type="sibTrans" cxnId="{052C7B58-A561-48E2-B726-4DD828345D82}">
      <dgm:prSet/>
      <dgm:spPr/>
      <dgm:t>
        <a:bodyPr/>
        <a:lstStyle/>
        <a:p>
          <a:endParaRPr lang="en-US"/>
        </a:p>
      </dgm:t>
    </dgm:pt>
    <dgm:pt modelId="{B087697A-99B5-481E-B0AF-4F2F6D599049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bg1"/>
              </a:solidFill>
              <a:latin typeface="+mn-lt"/>
            </a:rPr>
            <a:t>4. Competitiveness and inclusive growth</a:t>
          </a:r>
          <a:endParaRPr lang="en-US" sz="1200" b="1" dirty="0">
            <a:solidFill>
              <a:schemeClr val="bg1"/>
            </a:solidFill>
          </a:endParaRPr>
        </a:p>
      </dgm:t>
    </dgm:pt>
    <dgm:pt modelId="{A3E4DBAD-0838-478C-B73F-D69DD1E52655}" type="parTrans" cxnId="{40B5F5B4-47AF-4639-839C-658C5971B443}">
      <dgm:prSet/>
      <dgm:spPr/>
      <dgm:t>
        <a:bodyPr/>
        <a:lstStyle/>
        <a:p>
          <a:endParaRPr lang="en-US"/>
        </a:p>
      </dgm:t>
    </dgm:pt>
    <dgm:pt modelId="{A8D3116F-5C9A-41DE-9E81-6C880807CBF2}" type="sibTrans" cxnId="{40B5F5B4-47AF-4639-839C-658C5971B443}">
      <dgm:prSet/>
      <dgm:spPr/>
      <dgm:t>
        <a:bodyPr/>
        <a:lstStyle/>
        <a:p>
          <a:endParaRPr lang="en-US"/>
        </a:p>
      </dgm:t>
    </dgm:pt>
    <dgm:pt modelId="{C6EE76FC-D5E6-4ECD-8E4F-8E9C0FCB49BE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bg1"/>
              </a:solidFill>
              <a:latin typeface="+mn-lt"/>
            </a:rPr>
            <a:t>5. Territorial and cross border cooperation</a:t>
          </a:r>
          <a:endParaRPr lang="en-US" sz="1200" b="1" dirty="0">
            <a:solidFill>
              <a:schemeClr val="bg1"/>
            </a:solidFill>
          </a:endParaRPr>
        </a:p>
      </dgm:t>
    </dgm:pt>
    <dgm:pt modelId="{06EF170A-3479-41EF-ABAA-36E2783A3D97}" type="sibTrans" cxnId="{814685AF-29CF-4DD1-A092-BE34C6E051DA}">
      <dgm:prSet/>
      <dgm:spPr/>
      <dgm:t>
        <a:bodyPr/>
        <a:lstStyle/>
        <a:p>
          <a:endParaRPr lang="en-US"/>
        </a:p>
      </dgm:t>
    </dgm:pt>
    <dgm:pt modelId="{C7EE62B3-5F96-468F-AB86-CA1ADED35290}" type="parTrans" cxnId="{814685AF-29CF-4DD1-A092-BE34C6E051DA}">
      <dgm:prSet/>
      <dgm:spPr/>
      <dgm:t>
        <a:bodyPr/>
        <a:lstStyle/>
        <a:p>
          <a:endParaRPr lang="en-US"/>
        </a:p>
      </dgm:t>
    </dgm:pt>
    <dgm:pt modelId="{CC01849A-FA2D-4A97-A32A-F05059ED9274}" type="pres">
      <dgm:prSet presAssocID="{D089F12D-0A81-46FB-81AC-6AB750C16C0E}" presName="cycle" presStyleCnt="0">
        <dgm:presLayoutVars>
          <dgm:dir/>
          <dgm:resizeHandles val="exact"/>
        </dgm:presLayoutVars>
      </dgm:prSet>
      <dgm:spPr/>
    </dgm:pt>
    <dgm:pt modelId="{4876187B-C8C7-4CF1-9E72-F8BE7450C035}" type="pres">
      <dgm:prSet presAssocID="{B9F34B22-611E-4AF2-A1DA-A5DEFE765CC1}" presName="node" presStyleLbl="node1" presStyleIdx="0" presStyleCnt="5" custScaleX="141507" custScaleY="123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63CCD-9F68-4E1F-9509-CD90FA840A28}" type="pres">
      <dgm:prSet presAssocID="{B9F34B22-611E-4AF2-A1DA-A5DEFE765CC1}" presName="spNode" presStyleCnt="0"/>
      <dgm:spPr/>
    </dgm:pt>
    <dgm:pt modelId="{3E5F07E5-FCF5-4055-A312-FA9176CEBAA4}" type="pres">
      <dgm:prSet presAssocID="{4CF380FE-55F7-4625-8FE8-D2BBC5558C5E}" presName="sibTrans" presStyleLbl="sibTrans1D1" presStyleIdx="0" presStyleCnt="5"/>
      <dgm:spPr/>
      <dgm:t>
        <a:bodyPr/>
        <a:lstStyle/>
        <a:p>
          <a:endParaRPr lang="en-US"/>
        </a:p>
      </dgm:t>
    </dgm:pt>
    <dgm:pt modelId="{F9809652-39DA-48FE-899A-BD4E76337714}" type="pres">
      <dgm:prSet presAssocID="{6F1A5EA2-9E33-40D9-8E72-119C1B01740E}" presName="node" presStyleLbl="node1" presStyleIdx="1" presStyleCnt="5" custScaleX="141507" custScaleY="123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D8415-8AA2-4898-A308-12AFF3C3D8DC}" type="pres">
      <dgm:prSet presAssocID="{6F1A5EA2-9E33-40D9-8E72-119C1B01740E}" presName="spNode" presStyleCnt="0"/>
      <dgm:spPr/>
    </dgm:pt>
    <dgm:pt modelId="{248898F7-320E-4380-A60C-F9D8A82919B7}" type="pres">
      <dgm:prSet presAssocID="{2FA1CEBE-863A-49D0-9A7D-552ADB032F92}" presName="sibTrans" presStyleLbl="sibTrans1D1" presStyleIdx="1" presStyleCnt="5"/>
      <dgm:spPr/>
      <dgm:t>
        <a:bodyPr/>
        <a:lstStyle/>
        <a:p>
          <a:endParaRPr lang="en-US"/>
        </a:p>
      </dgm:t>
    </dgm:pt>
    <dgm:pt modelId="{37F4426F-CA45-4463-8434-8391BBDDB720}" type="pres">
      <dgm:prSet presAssocID="{7D632E8F-4E7B-46AF-A5F8-56B100BF8A42}" presName="node" presStyleLbl="node1" presStyleIdx="2" presStyleCnt="5" custScaleX="141507" custScaleY="123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14788-C0AA-431F-A945-D2F11F2F5BDF}" type="pres">
      <dgm:prSet presAssocID="{7D632E8F-4E7B-46AF-A5F8-56B100BF8A42}" presName="spNode" presStyleCnt="0"/>
      <dgm:spPr/>
    </dgm:pt>
    <dgm:pt modelId="{D7A33B07-13C5-493A-8184-163D6F189A9F}" type="pres">
      <dgm:prSet presAssocID="{B9C3EDF3-782A-49CC-AD28-7C368363E0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C39410A-A3DE-42C3-9BE7-0BEBD5721489}" type="pres">
      <dgm:prSet presAssocID="{B087697A-99B5-481E-B0AF-4F2F6D599049}" presName="node" presStyleLbl="node1" presStyleIdx="3" presStyleCnt="5" custScaleX="141507" custScaleY="123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CB5681-8845-4E6D-AF0A-71D9B3B8ADA6}" type="pres">
      <dgm:prSet presAssocID="{B087697A-99B5-481E-B0AF-4F2F6D599049}" presName="spNode" presStyleCnt="0"/>
      <dgm:spPr/>
    </dgm:pt>
    <dgm:pt modelId="{1F45D8D6-6441-4C36-AC3B-FE3DB72835F7}" type="pres">
      <dgm:prSet presAssocID="{A8D3116F-5C9A-41DE-9E81-6C880807CBF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931C8562-2A23-4BB1-8115-68AFBCE73E53}" type="pres">
      <dgm:prSet presAssocID="{C6EE76FC-D5E6-4ECD-8E4F-8E9C0FCB49BE}" presName="node" presStyleLbl="node1" presStyleIdx="4" presStyleCnt="5" custScaleX="141507" custScaleY="123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F57C3-D384-4B28-9552-C2D5260E6BA5}" type="pres">
      <dgm:prSet presAssocID="{C6EE76FC-D5E6-4ECD-8E4F-8E9C0FCB49BE}" presName="spNode" presStyleCnt="0"/>
      <dgm:spPr/>
    </dgm:pt>
    <dgm:pt modelId="{38D96498-E5D2-429F-9D64-F6C6D0B712A6}" type="pres">
      <dgm:prSet presAssocID="{06EF170A-3479-41EF-ABAA-36E2783A3D9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048356D-E33F-49E0-AD14-DBB3808BF00F}" type="presOf" srcId="{B9C3EDF3-782A-49CC-AD28-7C368363E073}" destId="{D7A33B07-13C5-493A-8184-163D6F189A9F}" srcOrd="0" destOrd="0" presId="urn:microsoft.com/office/officeart/2005/8/layout/cycle6"/>
    <dgm:cxn modelId="{24339E06-6FBE-432D-A111-39D7416FE794}" srcId="{D089F12D-0A81-46FB-81AC-6AB750C16C0E}" destId="{6F1A5EA2-9E33-40D9-8E72-119C1B01740E}" srcOrd="1" destOrd="0" parTransId="{D8DEB5EE-C06C-448B-9B86-3F0D0FAF0AFC}" sibTransId="{2FA1CEBE-863A-49D0-9A7D-552ADB032F92}"/>
    <dgm:cxn modelId="{40B5F5B4-47AF-4639-839C-658C5971B443}" srcId="{D089F12D-0A81-46FB-81AC-6AB750C16C0E}" destId="{B087697A-99B5-481E-B0AF-4F2F6D599049}" srcOrd="3" destOrd="0" parTransId="{A3E4DBAD-0838-478C-B73F-D69DD1E52655}" sibTransId="{A8D3116F-5C9A-41DE-9E81-6C880807CBF2}"/>
    <dgm:cxn modelId="{4593CE55-E360-4175-9A9C-66F654752F35}" type="presOf" srcId="{7D632E8F-4E7B-46AF-A5F8-56B100BF8A42}" destId="{37F4426F-CA45-4463-8434-8391BBDDB720}" srcOrd="0" destOrd="0" presId="urn:microsoft.com/office/officeart/2005/8/layout/cycle6"/>
    <dgm:cxn modelId="{052C7B58-A561-48E2-B726-4DD828345D82}" srcId="{D089F12D-0A81-46FB-81AC-6AB750C16C0E}" destId="{7D632E8F-4E7B-46AF-A5F8-56B100BF8A42}" srcOrd="2" destOrd="0" parTransId="{09669818-3F03-4B3B-A2A7-CB651F62A47B}" sibTransId="{B9C3EDF3-782A-49CC-AD28-7C368363E073}"/>
    <dgm:cxn modelId="{814685AF-29CF-4DD1-A092-BE34C6E051DA}" srcId="{D089F12D-0A81-46FB-81AC-6AB750C16C0E}" destId="{C6EE76FC-D5E6-4ECD-8E4F-8E9C0FCB49BE}" srcOrd="4" destOrd="0" parTransId="{C7EE62B3-5F96-468F-AB86-CA1ADED35290}" sibTransId="{06EF170A-3479-41EF-ABAA-36E2783A3D97}"/>
    <dgm:cxn modelId="{839F3540-9312-49FF-89FB-2B5325406191}" type="presOf" srcId="{C6EE76FC-D5E6-4ECD-8E4F-8E9C0FCB49BE}" destId="{931C8562-2A23-4BB1-8115-68AFBCE73E53}" srcOrd="0" destOrd="0" presId="urn:microsoft.com/office/officeart/2005/8/layout/cycle6"/>
    <dgm:cxn modelId="{376F8FF0-3AFB-4DAA-9534-5ED2229A0DA3}" type="presOf" srcId="{D089F12D-0A81-46FB-81AC-6AB750C16C0E}" destId="{CC01849A-FA2D-4A97-A32A-F05059ED9274}" srcOrd="0" destOrd="0" presId="urn:microsoft.com/office/officeart/2005/8/layout/cycle6"/>
    <dgm:cxn modelId="{76A1B92A-B163-47A2-8747-31B49273D402}" type="presOf" srcId="{B9F34B22-611E-4AF2-A1DA-A5DEFE765CC1}" destId="{4876187B-C8C7-4CF1-9E72-F8BE7450C035}" srcOrd="0" destOrd="0" presId="urn:microsoft.com/office/officeart/2005/8/layout/cycle6"/>
    <dgm:cxn modelId="{8AA05DCE-C5CB-434E-8CDA-F9756FB481B2}" type="presOf" srcId="{2FA1CEBE-863A-49D0-9A7D-552ADB032F92}" destId="{248898F7-320E-4380-A60C-F9D8A82919B7}" srcOrd="0" destOrd="0" presId="urn:microsoft.com/office/officeart/2005/8/layout/cycle6"/>
    <dgm:cxn modelId="{2C67771D-F7D0-443C-8D4F-FDAE30A179C5}" type="presOf" srcId="{06EF170A-3479-41EF-ABAA-36E2783A3D97}" destId="{38D96498-E5D2-429F-9D64-F6C6D0B712A6}" srcOrd="0" destOrd="0" presId="urn:microsoft.com/office/officeart/2005/8/layout/cycle6"/>
    <dgm:cxn modelId="{C2BEE5EF-3299-46DB-ACA1-B89423E2352C}" type="presOf" srcId="{6F1A5EA2-9E33-40D9-8E72-119C1B01740E}" destId="{F9809652-39DA-48FE-899A-BD4E76337714}" srcOrd="0" destOrd="0" presId="urn:microsoft.com/office/officeart/2005/8/layout/cycle6"/>
    <dgm:cxn modelId="{211F2ED0-9C46-4E41-BEC0-DEA3E07A39A6}" type="presOf" srcId="{4CF380FE-55F7-4625-8FE8-D2BBC5558C5E}" destId="{3E5F07E5-FCF5-4055-A312-FA9176CEBAA4}" srcOrd="0" destOrd="0" presId="urn:microsoft.com/office/officeart/2005/8/layout/cycle6"/>
    <dgm:cxn modelId="{7CC17466-9BA0-45DE-BFA0-1688C83E8373}" type="presOf" srcId="{B087697A-99B5-481E-B0AF-4F2F6D599049}" destId="{8C39410A-A3DE-42C3-9BE7-0BEBD5721489}" srcOrd="0" destOrd="0" presId="urn:microsoft.com/office/officeart/2005/8/layout/cycle6"/>
    <dgm:cxn modelId="{0BD007E2-D496-4511-86D1-08A21436E899}" type="presOf" srcId="{A8D3116F-5C9A-41DE-9E81-6C880807CBF2}" destId="{1F45D8D6-6441-4C36-AC3B-FE3DB72835F7}" srcOrd="0" destOrd="0" presId="urn:microsoft.com/office/officeart/2005/8/layout/cycle6"/>
    <dgm:cxn modelId="{9B7D659B-C7AC-4B99-ABC1-5135293D3ACB}" srcId="{D089F12D-0A81-46FB-81AC-6AB750C16C0E}" destId="{B9F34B22-611E-4AF2-A1DA-A5DEFE765CC1}" srcOrd="0" destOrd="0" parTransId="{795D81D8-6751-48AA-8606-8D27E9DD72FE}" sibTransId="{4CF380FE-55F7-4625-8FE8-D2BBC5558C5E}"/>
    <dgm:cxn modelId="{5036352A-7CE4-4C51-B763-B2A47F3E0BB9}" type="presParOf" srcId="{CC01849A-FA2D-4A97-A32A-F05059ED9274}" destId="{4876187B-C8C7-4CF1-9E72-F8BE7450C035}" srcOrd="0" destOrd="0" presId="urn:microsoft.com/office/officeart/2005/8/layout/cycle6"/>
    <dgm:cxn modelId="{FD1AE5AA-33EB-44A3-8693-468E7C2C71AA}" type="presParOf" srcId="{CC01849A-FA2D-4A97-A32A-F05059ED9274}" destId="{88A63CCD-9F68-4E1F-9509-CD90FA840A28}" srcOrd="1" destOrd="0" presId="urn:microsoft.com/office/officeart/2005/8/layout/cycle6"/>
    <dgm:cxn modelId="{863EF07B-1901-482D-88B1-D7C05FB715BE}" type="presParOf" srcId="{CC01849A-FA2D-4A97-A32A-F05059ED9274}" destId="{3E5F07E5-FCF5-4055-A312-FA9176CEBAA4}" srcOrd="2" destOrd="0" presId="urn:microsoft.com/office/officeart/2005/8/layout/cycle6"/>
    <dgm:cxn modelId="{8F9A08C0-6C03-41C9-A9AC-7069CAF3A761}" type="presParOf" srcId="{CC01849A-FA2D-4A97-A32A-F05059ED9274}" destId="{F9809652-39DA-48FE-899A-BD4E76337714}" srcOrd="3" destOrd="0" presId="urn:microsoft.com/office/officeart/2005/8/layout/cycle6"/>
    <dgm:cxn modelId="{E2416EC6-1683-483D-ADA0-3D47917B0C60}" type="presParOf" srcId="{CC01849A-FA2D-4A97-A32A-F05059ED9274}" destId="{F91D8415-8AA2-4898-A308-12AFF3C3D8DC}" srcOrd="4" destOrd="0" presId="urn:microsoft.com/office/officeart/2005/8/layout/cycle6"/>
    <dgm:cxn modelId="{8D858159-4ED2-46ED-ACA2-F0E03AC36FC5}" type="presParOf" srcId="{CC01849A-FA2D-4A97-A32A-F05059ED9274}" destId="{248898F7-320E-4380-A60C-F9D8A82919B7}" srcOrd="5" destOrd="0" presId="urn:microsoft.com/office/officeart/2005/8/layout/cycle6"/>
    <dgm:cxn modelId="{0EAF6540-E073-46AD-B7DC-C208F67F0B94}" type="presParOf" srcId="{CC01849A-FA2D-4A97-A32A-F05059ED9274}" destId="{37F4426F-CA45-4463-8434-8391BBDDB720}" srcOrd="6" destOrd="0" presId="urn:microsoft.com/office/officeart/2005/8/layout/cycle6"/>
    <dgm:cxn modelId="{22DF6704-C3CE-45FC-812C-E096488CFFBA}" type="presParOf" srcId="{CC01849A-FA2D-4A97-A32A-F05059ED9274}" destId="{66A14788-C0AA-431F-A945-D2F11F2F5BDF}" srcOrd="7" destOrd="0" presId="urn:microsoft.com/office/officeart/2005/8/layout/cycle6"/>
    <dgm:cxn modelId="{3638A9B5-7929-431A-B633-2913B3B3A019}" type="presParOf" srcId="{CC01849A-FA2D-4A97-A32A-F05059ED9274}" destId="{D7A33B07-13C5-493A-8184-163D6F189A9F}" srcOrd="8" destOrd="0" presId="urn:microsoft.com/office/officeart/2005/8/layout/cycle6"/>
    <dgm:cxn modelId="{FE45E77E-3C78-4D34-9698-2F2F55386AA7}" type="presParOf" srcId="{CC01849A-FA2D-4A97-A32A-F05059ED9274}" destId="{8C39410A-A3DE-42C3-9BE7-0BEBD5721489}" srcOrd="9" destOrd="0" presId="urn:microsoft.com/office/officeart/2005/8/layout/cycle6"/>
    <dgm:cxn modelId="{18EB7903-427A-44DC-8026-46607D7ED907}" type="presParOf" srcId="{CC01849A-FA2D-4A97-A32A-F05059ED9274}" destId="{D7CB5681-8845-4E6D-AF0A-71D9B3B8ADA6}" srcOrd="10" destOrd="0" presId="urn:microsoft.com/office/officeart/2005/8/layout/cycle6"/>
    <dgm:cxn modelId="{64AB268F-20AB-40E6-8E3A-03AB927CDCDB}" type="presParOf" srcId="{CC01849A-FA2D-4A97-A32A-F05059ED9274}" destId="{1F45D8D6-6441-4C36-AC3B-FE3DB72835F7}" srcOrd="11" destOrd="0" presId="urn:microsoft.com/office/officeart/2005/8/layout/cycle6"/>
    <dgm:cxn modelId="{490B602F-6C9A-429C-94E1-31E95570A449}" type="presParOf" srcId="{CC01849A-FA2D-4A97-A32A-F05059ED9274}" destId="{931C8562-2A23-4BB1-8115-68AFBCE73E53}" srcOrd="12" destOrd="0" presId="urn:microsoft.com/office/officeart/2005/8/layout/cycle6"/>
    <dgm:cxn modelId="{FAB665B2-961E-431C-A797-85AEAF32A66F}" type="presParOf" srcId="{CC01849A-FA2D-4A97-A32A-F05059ED9274}" destId="{13EF57C3-D384-4B28-9552-C2D5260E6BA5}" srcOrd="13" destOrd="0" presId="urn:microsoft.com/office/officeart/2005/8/layout/cycle6"/>
    <dgm:cxn modelId="{1C7CCA8A-C066-40BF-86DC-EB7BC79C1C64}" type="presParOf" srcId="{CC01849A-FA2D-4A97-A32A-F05059ED9274}" destId="{38D96498-E5D2-429F-9D64-F6C6D0B712A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934077-21B5-4F56-8BB5-BA90A42C096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2FCD31A6-0A7A-48E5-8AC8-AAA2F9172911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GB" sz="2000" dirty="0">
              <a:solidFill>
                <a:schemeClr val="bg1"/>
              </a:solidFill>
            </a:rPr>
            <a:t>Climate change</a:t>
          </a:r>
          <a:endParaRPr lang="en-US" sz="2000" dirty="0">
            <a:solidFill>
              <a:schemeClr val="bg1"/>
            </a:solidFill>
          </a:endParaRPr>
        </a:p>
      </dgm:t>
    </dgm:pt>
    <dgm:pt modelId="{9D7F4825-3978-4886-AF66-439F4D2FE083}" type="parTrans" cxnId="{BE05958A-6A0A-4DFF-A857-F0F7D67C1ED9}">
      <dgm:prSet/>
      <dgm:spPr/>
      <dgm:t>
        <a:bodyPr/>
        <a:lstStyle/>
        <a:p>
          <a:endParaRPr lang="en-US"/>
        </a:p>
      </dgm:t>
    </dgm:pt>
    <dgm:pt modelId="{71FEDA85-441E-4F16-AE66-209E3A66C08C}" type="sibTrans" cxnId="{BE05958A-6A0A-4DFF-A857-F0F7D67C1ED9}">
      <dgm:prSet/>
      <dgm:spPr/>
      <dgm:t>
        <a:bodyPr/>
        <a:lstStyle/>
        <a:p>
          <a:endParaRPr lang="en-US"/>
        </a:p>
      </dgm:t>
    </dgm:pt>
    <dgm:pt modelId="{1B52A13D-FE4C-4FAB-9ECF-739FCFE81E1B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GB" sz="2000" dirty="0">
              <a:solidFill>
                <a:schemeClr val="bg1"/>
              </a:solidFill>
            </a:rPr>
            <a:t>Civil society</a:t>
          </a:r>
          <a:endParaRPr lang="en-US" sz="2000" dirty="0">
            <a:solidFill>
              <a:schemeClr val="bg1"/>
            </a:solidFill>
          </a:endParaRPr>
        </a:p>
      </dgm:t>
    </dgm:pt>
    <dgm:pt modelId="{5626328E-3E33-4320-957C-4B595F728914}" type="parTrans" cxnId="{65B66B48-68E5-4137-BF2E-90A1DA73D8C8}">
      <dgm:prSet/>
      <dgm:spPr/>
      <dgm:t>
        <a:bodyPr/>
        <a:lstStyle/>
        <a:p>
          <a:endParaRPr lang="en-US"/>
        </a:p>
      </dgm:t>
    </dgm:pt>
    <dgm:pt modelId="{3541E612-F96D-44ED-AF73-BC779672BDC1}" type="sibTrans" cxnId="{65B66B48-68E5-4137-BF2E-90A1DA73D8C8}">
      <dgm:prSet/>
      <dgm:spPr/>
      <dgm:t>
        <a:bodyPr/>
        <a:lstStyle/>
        <a:p>
          <a:endParaRPr lang="en-US"/>
        </a:p>
      </dgm:t>
    </dgm:pt>
    <dgm:pt modelId="{88643A4A-659F-4E2E-B71D-118DEAC66DEE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GB" sz="2000" dirty="0">
              <a:solidFill>
                <a:schemeClr val="bg1"/>
              </a:solidFill>
            </a:rPr>
            <a:t>Gender</a:t>
          </a:r>
          <a:endParaRPr lang="en-US" sz="2000" dirty="0">
            <a:solidFill>
              <a:schemeClr val="bg1"/>
            </a:solidFill>
          </a:endParaRPr>
        </a:p>
      </dgm:t>
    </dgm:pt>
    <dgm:pt modelId="{E9945BED-5611-499D-8D21-DB79D9C8BA01}" type="parTrans" cxnId="{A1C38E8B-1314-4C57-951D-A70B63043F43}">
      <dgm:prSet/>
      <dgm:spPr/>
      <dgm:t>
        <a:bodyPr/>
        <a:lstStyle/>
        <a:p>
          <a:endParaRPr lang="en-US"/>
        </a:p>
      </dgm:t>
    </dgm:pt>
    <dgm:pt modelId="{70568B55-1D14-4E5A-90FE-554397642F0B}" type="sibTrans" cxnId="{A1C38E8B-1314-4C57-951D-A70B63043F43}">
      <dgm:prSet/>
      <dgm:spPr/>
      <dgm:t>
        <a:bodyPr/>
        <a:lstStyle/>
        <a:p>
          <a:endParaRPr lang="en-US"/>
        </a:p>
      </dgm:t>
    </dgm:pt>
    <dgm:pt modelId="{7BF6C5FC-B4D7-4FF0-92C2-37747E9692EE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Rights Based Approach</a:t>
          </a:r>
        </a:p>
      </dgm:t>
    </dgm:pt>
    <dgm:pt modelId="{22BBDFAB-83EB-4B8E-A1AD-5FEF49D09BB7}" type="parTrans" cxnId="{234EA58C-04BA-49BB-9C4F-4960C9F049B0}">
      <dgm:prSet/>
      <dgm:spPr/>
      <dgm:t>
        <a:bodyPr/>
        <a:lstStyle/>
        <a:p>
          <a:endParaRPr lang="en-US"/>
        </a:p>
      </dgm:t>
    </dgm:pt>
    <dgm:pt modelId="{64CB8794-2494-43E8-ACF9-7A10580F8093}" type="sibTrans" cxnId="{234EA58C-04BA-49BB-9C4F-4960C9F049B0}">
      <dgm:prSet/>
      <dgm:spPr/>
      <dgm:t>
        <a:bodyPr/>
        <a:lstStyle/>
        <a:p>
          <a:endParaRPr lang="en-US"/>
        </a:p>
      </dgm:t>
    </dgm:pt>
    <dgm:pt modelId="{2B2C6CC9-9309-47BC-98CB-75D64A1C9291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000" dirty="0">
              <a:solidFill>
                <a:schemeClr val="bg1"/>
              </a:solidFill>
            </a:rPr>
            <a:t>Public Administration Reform </a:t>
          </a:r>
        </a:p>
        <a:p>
          <a:pPr>
            <a:spcAft>
              <a:spcPts val="0"/>
            </a:spcAft>
          </a:pPr>
          <a:r>
            <a:rPr lang="en-US" sz="2000" dirty="0">
              <a:solidFill>
                <a:schemeClr val="bg1"/>
              </a:solidFill>
            </a:rPr>
            <a:t>(linked with fight against corruption)</a:t>
          </a:r>
        </a:p>
      </dgm:t>
    </dgm:pt>
    <dgm:pt modelId="{5A284BBA-F82D-4DFE-873B-B0FCC71ABF0E}" type="parTrans" cxnId="{9A243EAD-6FAB-4209-994C-291A88D53373}">
      <dgm:prSet/>
      <dgm:spPr/>
      <dgm:t>
        <a:bodyPr/>
        <a:lstStyle/>
        <a:p>
          <a:endParaRPr lang="en-US"/>
        </a:p>
      </dgm:t>
    </dgm:pt>
    <dgm:pt modelId="{0117411B-3530-4692-B1FC-9C315D5CB81C}" type="sibTrans" cxnId="{9A243EAD-6FAB-4209-994C-291A88D53373}">
      <dgm:prSet/>
      <dgm:spPr/>
      <dgm:t>
        <a:bodyPr/>
        <a:lstStyle/>
        <a:p>
          <a:endParaRPr lang="en-US"/>
        </a:p>
      </dgm:t>
    </dgm:pt>
    <dgm:pt modelId="{C00873F6-CC66-415F-B97A-F801F6225996}" type="pres">
      <dgm:prSet presAssocID="{0D934077-21B5-4F56-8BB5-BA90A42C096C}" presName="linear" presStyleCnt="0">
        <dgm:presLayoutVars>
          <dgm:dir/>
          <dgm:animLvl val="lvl"/>
          <dgm:resizeHandles val="exact"/>
        </dgm:presLayoutVars>
      </dgm:prSet>
      <dgm:spPr/>
    </dgm:pt>
    <dgm:pt modelId="{222DA800-2909-464F-B7BB-32D927E32E16}" type="pres">
      <dgm:prSet presAssocID="{2FCD31A6-0A7A-48E5-8AC8-AAA2F9172911}" presName="parentLin" presStyleCnt="0"/>
      <dgm:spPr/>
    </dgm:pt>
    <dgm:pt modelId="{7D280DCB-146F-44D3-BA54-28FFC0D0EBE6}" type="pres">
      <dgm:prSet presAssocID="{2FCD31A6-0A7A-48E5-8AC8-AAA2F9172911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A32D6BB-7D44-4BBE-997B-0B67DE4DDF1C}" type="pres">
      <dgm:prSet presAssocID="{2FCD31A6-0A7A-48E5-8AC8-AAA2F9172911}" presName="parentText" presStyleLbl="node1" presStyleIdx="0" presStyleCnt="5" custScaleY="156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BA642-57A6-4B2C-871B-B4FE24C12274}" type="pres">
      <dgm:prSet presAssocID="{2FCD31A6-0A7A-48E5-8AC8-AAA2F9172911}" presName="negativeSpace" presStyleCnt="0"/>
      <dgm:spPr/>
    </dgm:pt>
    <dgm:pt modelId="{D339A438-5C64-4E97-9251-C405916696A4}" type="pres">
      <dgm:prSet presAssocID="{2FCD31A6-0A7A-48E5-8AC8-AAA2F9172911}" presName="childText" presStyleLbl="conFgAcc1" presStyleIdx="0" presStyleCnt="5">
        <dgm:presLayoutVars>
          <dgm:bulletEnabled val="1"/>
        </dgm:presLayoutVars>
      </dgm:prSet>
      <dgm:spPr/>
    </dgm:pt>
    <dgm:pt modelId="{099C1CF6-2F39-4A39-9E53-69307BF7FCDD}" type="pres">
      <dgm:prSet presAssocID="{71FEDA85-441E-4F16-AE66-209E3A66C08C}" presName="spaceBetweenRectangles" presStyleCnt="0"/>
      <dgm:spPr/>
    </dgm:pt>
    <dgm:pt modelId="{64E1C31A-4BE7-408C-A72C-68E8B7C149BD}" type="pres">
      <dgm:prSet presAssocID="{1B52A13D-FE4C-4FAB-9ECF-739FCFE81E1B}" presName="parentLin" presStyleCnt="0"/>
      <dgm:spPr/>
    </dgm:pt>
    <dgm:pt modelId="{1D7A5A1F-6A54-4C77-9F20-B9EB47B5A38C}" type="pres">
      <dgm:prSet presAssocID="{1B52A13D-FE4C-4FAB-9ECF-739FCFE81E1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6739440-0F5D-4D18-8F30-5AEF8F907D15}" type="pres">
      <dgm:prSet presAssocID="{1B52A13D-FE4C-4FAB-9ECF-739FCFE81E1B}" presName="parentText" presStyleLbl="node1" presStyleIdx="1" presStyleCnt="5" custScaleY="156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83B49-A1A2-448F-9E26-CA086809A17A}" type="pres">
      <dgm:prSet presAssocID="{1B52A13D-FE4C-4FAB-9ECF-739FCFE81E1B}" presName="negativeSpace" presStyleCnt="0"/>
      <dgm:spPr/>
    </dgm:pt>
    <dgm:pt modelId="{F8595FB5-C4E7-4482-A416-6CAA6FBDDCAB}" type="pres">
      <dgm:prSet presAssocID="{1B52A13D-FE4C-4FAB-9ECF-739FCFE81E1B}" presName="childText" presStyleLbl="conFgAcc1" presStyleIdx="1" presStyleCnt="5">
        <dgm:presLayoutVars>
          <dgm:bulletEnabled val="1"/>
        </dgm:presLayoutVars>
      </dgm:prSet>
      <dgm:spPr/>
    </dgm:pt>
    <dgm:pt modelId="{9BEB4E26-694F-44E7-858B-43A49890A5E6}" type="pres">
      <dgm:prSet presAssocID="{3541E612-F96D-44ED-AF73-BC779672BDC1}" presName="spaceBetweenRectangles" presStyleCnt="0"/>
      <dgm:spPr/>
    </dgm:pt>
    <dgm:pt modelId="{F2CC5048-6887-42E9-B2CC-F28A23633F14}" type="pres">
      <dgm:prSet presAssocID="{88643A4A-659F-4E2E-B71D-118DEAC66DEE}" presName="parentLin" presStyleCnt="0"/>
      <dgm:spPr/>
    </dgm:pt>
    <dgm:pt modelId="{BDBCDF7A-AE3F-4F7D-A097-974617E33A5B}" type="pres">
      <dgm:prSet presAssocID="{88643A4A-659F-4E2E-B71D-118DEAC66DEE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D618EE11-8951-4052-8285-4812A3919D89}" type="pres">
      <dgm:prSet presAssocID="{88643A4A-659F-4E2E-B71D-118DEAC66DEE}" presName="parentText" presStyleLbl="node1" presStyleIdx="2" presStyleCnt="5" custScaleY="156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FECFA-DA0F-4991-B7DC-082522CC4B1C}" type="pres">
      <dgm:prSet presAssocID="{88643A4A-659F-4E2E-B71D-118DEAC66DEE}" presName="negativeSpace" presStyleCnt="0"/>
      <dgm:spPr/>
    </dgm:pt>
    <dgm:pt modelId="{98155A31-90BD-4B2E-8A76-1F3DD307F482}" type="pres">
      <dgm:prSet presAssocID="{88643A4A-659F-4E2E-B71D-118DEAC66DEE}" presName="childText" presStyleLbl="conFgAcc1" presStyleIdx="2" presStyleCnt="5">
        <dgm:presLayoutVars>
          <dgm:bulletEnabled val="1"/>
        </dgm:presLayoutVars>
      </dgm:prSet>
      <dgm:spPr/>
    </dgm:pt>
    <dgm:pt modelId="{BA5AF163-5927-45CA-8363-398E812BAE02}" type="pres">
      <dgm:prSet presAssocID="{70568B55-1D14-4E5A-90FE-554397642F0B}" presName="spaceBetweenRectangles" presStyleCnt="0"/>
      <dgm:spPr/>
    </dgm:pt>
    <dgm:pt modelId="{C61A1D46-3DBF-4A51-8520-6A21D98E7505}" type="pres">
      <dgm:prSet presAssocID="{7BF6C5FC-B4D7-4FF0-92C2-37747E9692EE}" presName="parentLin" presStyleCnt="0"/>
      <dgm:spPr/>
    </dgm:pt>
    <dgm:pt modelId="{D25F27CF-3870-47A8-B04E-2F723487AC0B}" type="pres">
      <dgm:prSet presAssocID="{7BF6C5FC-B4D7-4FF0-92C2-37747E9692EE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70842035-F978-4B9B-B8CE-70B58FD42541}" type="pres">
      <dgm:prSet presAssocID="{7BF6C5FC-B4D7-4FF0-92C2-37747E9692EE}" presName="parentText" presStyleLbl="node1" presStyleIdx="3" presStyleCnt="5" custScaleY="156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3E66E-E045-4780-9A0D-35D350E7EEFA}" type="pres">
      <dgm:prSet presAssocID="{7BF6C5FC-B4D7-4FF0-92C2-37747E9692EE}" presName="negativeSpace" presStyleCnt="0"/>
      <dgm:spPr/>
    </dgm:pt>
    <dgm:pt modelId="{699D0B91-CA7D-4F3C-BFAB-6438E28C0CB5}" type="pres">
      <dgm:prSet presAssocID="{7BF6C5FC-B4D7-4FF0-92C2-37747E9692EE}" presName="childText" presStyleLbl="conFgAcc1" presStyleIdx="3" presStyleCnt="5">
        <dgm:presLayoutVars>
          <dgm:bulletEnabled val="1"/>
        </dgm:presLayoutVars>
      </dgm:prSet>
      <dgm:spPr/>
    </dgm:pt>
    <dgm:pt modelId="{FC75A6AD-0071-497A-8167-5BA327D90EC8}" type="pres">
      <dgm:prSet presAssocID="{64CB8794-2494-43E8-ACF9-7A10580F8093}" presName="spaceBetweenRectangles" presStyleCnt="0"/>
      <dgm:spPr/>
    </dgm:pt>
    <dgm:pt modelId="{873B4490-F456-40D9-BE5C-37EE736454A1}" type="pres">
      <dgm:prSet presAssocID="{2B2C6CC9-9309-47BC-98CB-75D64A1C9291}" presName="parentLin" presStyleCnt="0"/>
      <dgm:spPr/>
    </dgm:pt>
    <dgm:pt modelId="{C9940D20-B26E-463F-A8DC-3789CF1A0B39}" type="pres">
      <dgm:prSet presAssocID="{2B2C6CC9-9309-47BC-98CB-75D64A1C929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A20C13E7-4042-49AF-9931-0AA9E4B2EB56}" type="pres">
      <dgm:prSet presAssocID="{2B2C6CC9-9309-47BC-98CB-75D64A1C9291}" presName="parentText" presStyleLbl="node1" presStyleIdx="4" presStyleCnt="5" custScaleY="156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3E887-5AC9-4671-B171-F243648A7BBF}" type="pres">
      <dgm:prSet presAssocID="{2B2C6CC9-9309-47BC-98CB-75D64A1C9291}" presName="negativeSpace" presStyleCnt="0"/>
      <dgm:spPr/>
    </dgm:pt>
    <dgm:pt modelId="{5E6FC50F-BF59-4589-9180-07064945617A}" type="pres">
      <dgm:prSet presAssocID="{2B2C6CC9-9309-47BC-98CB-75D64A1C929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F3DCBDA-6D6A-4444-BDEA-D9D91491BED0}" type="presOf" srcId="{7BF6C5FC-B4D7-4FF0-92C2-37747E9692EE}" destId="{70842035-F978-4B9B-B8CE-70B58FD42541}" srcOrd="1" destOrd="0" presId="urn:microsoft.com/office/officeart/2005/8/layout/list1"/>
    <dgm:cxn modelId="{7DE0E48E-1AB7-4F97-9F33-1140AC4F7183}" type="presOf" srcId="{2FCD31A6-0A7A-48E5-8AC8-AAA2F9172911}" destId="{CA32D6BB-7D44-4BBE-997B-0B67DE4DDF1C}" srcOrd="1" destOrd="0" presId="urn:microsoft.com/office/officeart/2005/8/layout/list1"/>
    <dgm:cxn modelId="{9A243EAD-6FAB-4209-994C-291A88D53373}" srcId="{0D934077-21B5-4F56-8BB5-BA90A42C096C}" destId="{2B2C6CC9-9309-47BC-98CB-75D64A1C9291}" srcOrd="4" destOrd="0" parTransId="{5A284BBA-F82D-4DFE-873B-B0FCC71ABF0E}" sibTransId="{0117411B-3530-4692-B1FC-9C315D5CB81C}"/>
    <dgm:cxn modelId="{65B66B48-68E5-4137-BF2E-90A1DA73D8C8}" srcId="{0D934077-21B5-4F56-8BB5-BA90A42C096C}" destId="{1B52A13D-FE4C-4FAB-9ECF-739FCFE81E1B}" srcOrd="1" destOrd="0" parTransId="{5626328E-3E33-4320-957C-4B595F728914}" sibTransId="{3541E612-F96D-44ED-AF73-BC779672BDC1}"/>
    <dgm:cxn modelId="{6B239895-4BD9-447C-BF9C-E3999AEC29ED}" type="presOf" srcId="{7BF6C5FC-B4D7-4FF0-92C2-37747E9692EE}" destId="{D25F27CF-3870-47A8-B04E-2F723487AC0B}" srcOrd="0" destOrd="0" presId="urn:microsoft.com/office/officeart/2005/8/layout/list1"/>
    <dgm:cxn modelId="{A1C38E8B-1314-4C57-951D-A70B63043F43}" srcId="{0D934077-21B5-4F56-8BB5-BA90A42C096C}" destId="{88643A4A-659F-4E2E-B71D-118DEAC66DEE}" srcOrd="2" destOrd="0" parTransId="{E9945BED-5611-499D-8D21-DB79D9C8BA01}" sibTransId="{70568B55-1D14-4E5A-90FE-554397642F0B}"/>
    <dgm:cxn modelId="{012A8AC9-D0DE-4A31-B8A4-E31DEE339E2C}" type="presOf" srcId="{2B2C6CC9-9309-47BC-98CB-75D64A1C9291}" destId="{A20C13E7-4042-49AF-9931-0AA9E4B2EB56}" srcOrd="1" destOrd="0" presId="urn:microsoft.com/office/officeart/2005/8/layout/list1"/>
    <dgm:cxn modelId="{8EA2DF8E-6142-4347-A64D-E719D35DFED3}" type="presOf" srcId="{88643A4A-659F-4E2E-B71D-118DEAC66DEE}" destId="{D618EE11-8951-4052-8285-4812A3919D89}" srcOrd="1" destOrd="0" presId="urn:microsoft.com/office/officeart/2005/8/layout/list1"/>
    <dgm:cxn modelId="{10B8B95E-8576-4E71-9F58-D7473F3C5789}" type="presOf" srcId="{2FCD31A6-0A7A-48E5-8AC8-AAA2F9172911}" destId="{7D280DCB-146F-44D3-BA54-28FFC0D0EBE6}" srcOrd="0" destOrd="0" presId="urn:microsoft.com/office/officeart/2005/8/layout/list1"/>
    <dgm:cxn modelId="{234EA58C-04BA-49BB-9C4F-4960C9F049B0}" srcId="{0D934077-21B5-4F56-8BB5-BA90A42C096C}" destId="{7BF6C5FC-B4D7-4FF0-92C2-37747E9692EE}" srcOrd="3" destOrd="0" parTransId="{22BBDFAB-83EB-4B8E-A1AD-5FEF49D09BB7}" sibTransId="{64CB8794-2494-43E8-ACF9-7A10580F8093}"/>
    <dgm:cxn modelId="{BE05958A-6A0A-4DFF-A857-F0F7D67C1ED9}" srcId="{0D934077-21B5-4F56-8BB5-BA90A42C096C}" destId="{2FCD31A6-0A7A-48E5-8AC8-AAA2F9172911}" srcOrd="0" destOrd="0" parTransId="{9D7F4825-3978-4886-AF66-439F4D2FE083}" sibTransId="{71FEDA85-441E-4F16-AE66-209E3A66C08C}"/>
    <dgm:cxn modelId="{5CC8D14E-0D33-4969-A089-45C9F9A11F4C}" type="presOf" srcId="{88643A4A-659F-4E2E-B71D-118DEAC66DEE}" destId="{BDBCDF7A-AE3F-4F7D-A097-974617E33A5B}" srcOrd="0" destOrd="0" presId="urn:microsoft.com/office/officeart/2005/8/layout/list1"/>
    <dgm:cxn modelId="{AF154BE6-7398-4855-996F-12814B339823}" type="presOf" srcId="{1B52A13D-FE4C-4FAB-9ECF-739FCFE81E1B}" destId="{66739440-0F5D-4D18-8F30-5AEF8F907D15}" srcOrd="1" destOrd="0" presId="urn:microsoft.com/office/officeart/2005/8/layout/list1"/>
    <dgm:cxn modelId="{C378D459-49FE-44AF-BE5C-88CB7EB2ED17}" type="presOf" srcId="{0D934077-21B5-4F56-8BB5-BA90A42C096C}" destId="{C00873F6-CC66-415F-B97A-F801F6225996}" srcOrd="0" destOrd="0" presId="urn:microsoft.com/office/officeart/2005/8/layout/list1"/>
    <dgm:cxn modelId="{2C57A3EB-EFB1-4471-9EE7-77100C5B74B8}" type="presOf" srcId="{1B52A13D-FE4C-4FAB-9ECF-739FCFE81E1B}" destId="{1D7A5A1F-6A54-4C77-9F20-B9EB47B5A38C}" srcOrd="0" destOrd="0" presId="urn:microsoft.com/office/officeart/2005/8/layout/list1"/>
    <dgm:cxn modelId="{0E505E65-5EB7-4EEA-8A1D-2459CDFFC598}" type="presOf" srcId="{2B2C6CC9-9309-47BC-98CB-75D64A1C9291}" destId="{C9940D20-B26E-463F-A8DC-3789CF1A0B39}" srcOrd="0" destOrd="0" presId="urn:microsoft.com/office/officeart/2005/8/layout/list1"/>
    <dgm:cxn modelId="{3F90A532-C8A5-4F9E-8E4F-4F3D508FD36B}" type="presParOf" srcId="{C00873F6-CC66-415F-B97A-F801F6225996}" destId="{222DA800-2909-464F-B7BB-32D927E32E16}" srcOrd="0" destOrd="0" presId="urn:microsoft.com/office/officeart/2005/8/layout/list1"/>
    <dgm:cxn modelId="{1E7AE0DA-A516-4A0A-8344-9B97D0385F60}" type="presParOf" srcId="{222DA800-2909-464F-B7BB-32D927E32E16}" destId="{7D280DCB-146F-44D3-BA54-28FFC0D0EBE6}" srcOrd="0" destOrd="0" presId="urn:microsoft.com/office/officeart/2005/8/layout/list1"/>
    <dgm:cxn modelId="{B0C5CB19-972B-44CF-AAF8-98E505CCC8CC}" type="presParOf" srcId="{222DA800-2909-464F-B7BB-32D927E32E16}" destId="{CA32D6BB-7D44-4BBE-997B-0B67DE4DDF1C}" srcOrd="1" destOrd="0" presId="urn:microsoft.com/office/officeart/2005/8/layout/list1"/>
    <dgm:cxn modelId="{9C51A968-E18A-48B2-9ED3-92556BF97386}" type="presParOf" srcId="{C00873F6-CC66-415F-B97A-F801F6225996}" destId="{183BA642-57A6-4B2C-871B-B4FE24C12274}" srcOrd="1" destOrd="0" presId="urn:microsoft.com/office/officeart/2005/8/layout/list1"/>
    <dgm:cxn modelId="{205A66D6-73B3-4649-A0C4-FAA18A5336C8}" type="presParOf" srcId="{C00873F6-CC66-415F-B97A-F801F6225996}" destId="{D339A438-5C64-4E97-9251-C405916696A4}" srcOrd="2" destOrd="0" presId="urn:microsoft.com/office/officeart/2005/8/layout/list1"/>
    <dgm:cxn modelId="{54F37728-DB69-4FF4-AEF8-16AE6141485C}" type="presParOf" srcId="{C00873F6-CC66-415F-B97A-F801F6225996}" destId="{099C1CF6-2F39-4A39-9E53-69307BF7FCDD}" srcOrd="3" destOrd="0" presId="urn:microsoft.com/office/officeart/2005/8/layout/list1"/>
    <dgm:cxn modelId="{6DB2C7F0-F86D-4087-8572-D5B6422CF3F8}" type="presParOf" srcId="{C00873F6-CC66-415F-B97A-F801F6225996}" destId="{64E1C31A-4BE7-408C-A72C-68E8B7C149BD}" srcOrd="4" destOrd="0" presId="urn:microsoft.com/office/officeart/2005/8/layout/list1"/>
    <dgm:cxn modelId="{594EFB66-A9EE-46E6-BC6C-E25336CE2C30}" type="presParOf" srcId="{64E1C31A-4BE7-408C-A72C-68E8B7C149BD}" destId="{1D7A5A1F-6A54-4C77-9F20-B9EB47B5A38C}" srcOrd="0" destOrd="0" presId="urn:microsoft.com/office/officeart/2005/8/layout/list1"/>
    <dgm:cxn modelId="{7ADC33AA-143A-4A85-A6DD-9339490D806B}" type="presParOf" srcId="{64E1C31A-4BE7-408C-A72C-68E8B7C149BD}" destId="{66739440-0F5D-4D18-8F30-5AEF8F907D15}" srcOrd="1" destOrd="0" presId="urn:microsoft.com/office/officeart/2005/8/layout/list1"/>
    <dgm:cxn modelId="{09DABAB7-273A-4486-B179-9B123839E9A0}" type="presParOf" srcId="{C00873F6-CC66-415F-B97A-F801F6225996}" destId="{5FB83B49-A1A2-448F-9E26-CA086809A17A}" srcOrd="5" destOrd="0" presId="urn:microsoft.com/office/officeart/2005/8/layout/list1"/>
    <dgm:cxn modelId="{AF430CD8-B692-4556-93EB-1092DA663DB4}" type="presParOf" srcId="{C00873F6-CC66-415F-B97A-F801F6225996}" destId="{F8595FB5-C4E7-4482-A416-6CAA6FBDDCAB}" srcOrd="6" destOrd="0" presId="urn:microsoft.com/office/officeart/2005/8/layout/list1"/>
    <dgm:cxn modelId="{EA4FCAAE-AFD9-4218-824D-EB4EAAD02C16}" type="presParOf" srcId="{C00873F6-CC66-415F-B97A-F801F6225996}" destId="{9BEB4E26-694F-44E7-858B-43A49890A5E6}" srcOrd="7" destOrd="0" presId="urn:microsoft.com/office/officeart/2005/8/layout/list1"/>
    <dgm:cxn modelId="{69219536-47B4-47C5-8853-368F96214968}" type="presParOf" srcId="{C00873F6-CC66-415F-B97A-F801F6225996}" destId="{F2CC5048-6887-42E9-B2CC-F28A23633F14}" srcOrd="8" destOrd="0" presId="urn:microsoft.com/office/officeart/2005/8/layout/list1"/>
    <dgm:cxn modelId="{8FCB1F24-C7A2-452D-A405-C15C081AB098}" type="presParOf" srcId="{F2CC5048-6887-42E9-B2CC-F28A23633F14}" destId="{BDBCDF7A-AE3F-4F7D-A097-974617E33A5B}" srcOrd="0" destOrd="0" presId="urn:microsoft.com/office/officeart/2005/8/layout/list1"/>
    <dgm:cxn modelId="{F8E4E448-DA6D-4AF6-888D-956AD106052D}" type="presParOf" srcId="{F2CC5048-6887-42E9-B2CC-F28A23633F14}" destId="{D618EE11-8951-4052-8285-4812A3919D89}" srcOrd="1" destOrd="0" presId="urn:microsoft.com/office/officeart/2005/8/layout/list1"/>
    <dgm:cxn modelId="{805309DE-779C-4E89-961C-D22356D677D6}" type="presParOf" srcId="{C00873F6-CC66-415F-B97A-F801F6225996}" destId="{2A1FECFA-DA0F-4991-B7DC-082522CC4B1C}" srcOrd="9" destOrd="0" presId="urn:microsoft.com/office/officeart/2005/8/layout/list1"/>
    <dgm:cxn modelId="{C04E07C5-67AC-43BB-AACD-C15CA3D24D1C}" type="presParOf" srcId="{C00873F6-CC66-415F-B97A-F801F6225996}" destId="{98155A31-90BD-4B2E-8A76-1F3DD307F482}" srcOrd="10" destOrd="0" presId="urn:microsoft.com/office/officeart/2005/8/layout/list1"/>
    <dgm:cxn modelId="{FBB5171F-421C-439F-949F-EBC09875DEC8}" type="presParOf" srcId="{C00873F6-CC66-415F-B97A-F801F6225996}" destId="{BA5AF163-5927-45CA-8363-398E812BAE02}" srcOrd="11" destOrd="0" presId="urn:microsoft.com/office/officeart/2005/8/layout/list1"/>
    <dgm:cxn modelId="{B12B3A8D-C4F1-4034-9205-7DAE9BE0D942}" type="presParOf" srcId="{C00873F6-CC66-415F-B97A-F801F6225996}" destId="{C61A1D46-3DBF-4A51-8520-6A21D98E7505}" srcOrd="12" destOrd="0" presId="urn:microsoft.com/office/officeart/2005/8/layout/list1"/>
    <dgm:cxn modelId="{D6D58F89-CD1D-444F-A453-D7878E51A72D}" type="presParOf" srcId="{C61A1D46-3DBF-4A51-8520-6A21D98E7505}" destId="{D25F27CF-3870-47A8-B04E-2F723487AC0B}" srcOrd="0" destOrd="0" presId="urn:microsoft.com/office/officeart/2005/8/layout/list1"/>
    <dgm:cxn modelId="{28C65127-9458-4F7F-A913-2C712E030684}" type="presParOf" srcId="{C61A1D46-3DBF-4A51-8520-6A21D98E7505}" destId="{70842035-F978-4B9B-B8CE-70B58FD42541}" srcOrd="1" destOrd="0" presId="urn:microsoft.com/office/officeart/2005/8/layout/list1"/>
    <dgm:cxn modelId="{38575024-47FC-4641-9D2D-E680B2A92D0E}" type="presParOf" srcId="{C00873F6-CC66-415F-B97A-F801F6225996}" destId="{FD63E66E-E045-4780-9A0D-35D350E7EEFA}" srcOrd="13" destOrd="0" presId="urn:microsoft.com/office/officeart/2005/8/layout/list1"/>
    <dgm:cxn modelId="{85373567-04FB-4FDD-A6BA-108DB73F2EBF}" type="presParOf" srcId="{C00873F6-CC66-415F-B97A-F801F6225996}" destId="{699D0B91-CA7D-4F3C-BFAB-6438E28C0CB5}" srcOrd="14" destOrd="0" presId="urn:microsoft.com/office/officeart/2005/8/layout/list1"/>
    <dgm:cxn modelId="{CB418CCB-581E-45A7-9C2B-2FE21FAB391F}" type="presParOf" srcId="{C00873F6-CC66-415F-B97A-F801F6225996}" destId="{FC75A6AD-0071-497A-8167-5BA327D90EC8}" srcOrd="15" destOrd="0" presId="urn:microsoft.com/office/officeart/2005/8/layout/list1"/>
    <dgm:cxn modelId="{818ABC58-47D6-41E8-87EF-158F9E190382}" type="presParOf" srcId="{C00873F6-CC66-415F-B97A-F801F6225996}" destId="{873B4490-F456-40D9-BE5C-37EE736454A1}" srcOrd="16" destOrd="0" presId="urn:microsoft.com/office/officeart/2005/8/layout/list1"/>
    <dgm:cxn modelId="{92A4026F-81D8-42C4-BFBA-EACA88E64A1A}" type="presParOf" srcId="{873B4490-F456-40D9-BE5C-37EE736454A1}" destId="{C9940D20-B26E-463F-A8DC-3789CF1A0B39}" srcOrd="0" destOrd="0" presId="urn:microsoft.com/office/officeart/2005/8/layout/list1"/>
    <dgm:cxn modelId="{93379F6E-C00D-4E6C-981A-6AD785EE0DA4}" type="presParOf" srcId="{873B4490-F456-40D9-BE5C-37EE736454A1}" destId="{A20C13E7-4042-49AF-9931-0AA9E4B2EB56}" srcOrd="1" destOrd="0" presId="urn:microsoft.com/office/officeart/2005/8/layout/list1"/>
    <dgm:cxn modelId="{0E890EB0-2FE0-4411-BA77-632DE55D56CB}" type="presParOf" srcId="{C00873F6-CC66-415F-B97A-F801F6225996}" destId="{6333E887-5AC9-4671-B171-F243648A7BBF}" srcOrd="17" destOrd="0" presId="urn:microsoft.com/office/officeart/2005/8/layout/list1"/>
    <dgm:cxn modelId="{94BD6F6E-ABB9-4896-AADD-5639E016BD17}" type="presParOf" srcId="{C00873F6-CC66-415F-B97A-F801F6225996}" destId="{5E6FC50F-BF59-4589-9180-07064945617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29364-9893-4359-A9D4-79733DFF1DB3}">
      <dsp:nvSpPr>
        <dsp:cNvPr id="0" name=""/>
        <dsp:cNvSpPr/>
      </dsp:nvSpPr>
      <dsp:spPr>
        <a:xfrm>
          <a:off x="3029324" y="551407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IPA III Programming Framework</a:t>
          </a:r>
        </a:p>
      </dsp:txBody>
      <dsp:txXfrm>
        <a:off x="3332373" y="767326"/>
        <a:ext cx="1463253" cy="1042552"/>
      </dsp:txXfrm>
    </dsp:sp>
    <dsp:sp modelId="{388198BE-C455-47AE-BEBD-983ADB5C3C88}">
      <dsp:nvSpPr>
        <dsp:cNvPr id="0" name=""/>
        <dsp:cNvSpPr/>
      </dsp:nvSpPr>
      <dsp:spPr>
        <a:xfrm rot="657220">
          <a:off x="5174820" y="1282072"/>
          <a:ext cx="281931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175590" y="1373557"/>
        <a:ext cx="197352" cy="298564"/>
      </dsp:txXfrm>
    </dsp:sp>
    <dsp:sp modelId="{93F4EDAD-BC63-4C5F-B7CB-EA4604BA6C60}">
      <dsp:nvSpPr>
        <dsp:cNvPr id="0" name=""/>
        <dsp:cNvSpPr/>
      </dsp:nvSpPr>
      <dsp:spPr>
        <a:xfrm>
          <a:off x="5548564" y="1038985"/>
          <a:ext cx="2069351" cy="1474390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Strategic Response</a:t>
          </a:r>
        </a:p>
      </dsp:txBody>
      <dsp:txXfrm>
        <a:off x="5851613" y="1254904"/>
        <a:ext cx="1463253" cy="1042552"/>
      </dsp:txXfrm>
    </dsp:sp>
    <dsp:sp modelId="{59598A55-A9FB-4A65-952F-AD111BF584CE}">
      <dsp:nvSpPr>
        <dsp:cNvPr id="0" name=""/>
        <dsp:cNvSpPr/>
      </dsp:nvSpPr>
      <dsp:spPr>
        <a:xfrm rot="5156080">
          <a:off x="6478714" y="2592669"/>
          <a:ext cx="360477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6528952" y="2638255"/>
        <a:ext cx="252334" cy="298564"/>
      </dsp:txXfrm>
    </dsp:sp>
    <dsp:sp modelId="{0DB97548-25F9-4746-9239-681C3BE4F9C9}">
      <dsp:nvSpPr>
        <dsp:cNvPr id="0" name=""/>
        <dsp:cNvSpPr/>
      </dsp:nvSpPr>
      <dsp:spPr>
        <a:xfrm>
          <a:off x="5701437" y="3189923"/>
          <a:ext cx="2069351" cy="1474390"/>
        </a:xfrm>
        <a:prstGeom prst="ellipse">
          <a:avLst/>
        </a:prstGeom>
        <a:solidFill>
          <a:srgbClr val="70AD47">
            <a:lumMod val="60000"/>
            <a:lumOff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Relevance Assessment</a:t>
          </a:r>
        </a:p>
      </dsp:txBody>
      <dsp:txXfrm>
        <a:off x="6004486" y="3405842"/>
        <a:ext cx="1463253" cy="1042552"/>
      </dsp:txXfrm>
    </dsp:sp>
    <dsp:sp modelId="{47C8899E-8A9D-4188-99B6-9FE807DF7DAD}">
      <dsp:nvSpPr>
        <dsp:cNvPr id="0" name=""/>
        <dsp:cNvSpPr/>
      </dsp:nvSpPr>
      <dsp:spPr>
        <a:xfrm rot="7379382">
          <a:off x="6096321" y="4505376"/>
          <a:ext cx="205805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6144000" y="4579004"/>
        <a:ext cx="144064" cy="298564"/>
      </dsp:txXfrm>
    </dsp:sp>
    <dsp:sp modelId="{1E322CF0-B2CC-4346-A8B6-D544B77E95D5}">
      <dsp:nvSpPr>
        <dsp:cNvPr id="0" name=""/>
        <dsp:cNvSpPr/>
      </dsp:nvSpPr>
      <dsp:spPr>
        <a:xfrm>
          <a:off x="4621317" y="4853817"/>
          <a:ext cx="2069351" cy="1474390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Submission of draft Action Documents</a:t>
          </a:r>
        </a:p>
      </dsp:txBody>
      <dsp:txXfrm>
        <a:off x="4924366" y="5069736"/>
        <a:ext cx="1463253" cy="1042552"/>
      </dsp:txXfrm>
    </dsp:sp>
    <dsp:sp modelId="{9C588D86-E5C0-4B38-BF43-38EA67FAD1DA}">
      <dsp:nvSpPr>
        <dsp:cNvPr id="0" name=""/>
        <dsp:cNvSpPr/>
      </dsp:nvSpPr>
      <dsp:spPr>
        <a:xfrm rot="10800000">
          <a:off x="3743055" y="5342209"/>
          <a:ext cx="620638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892337" y="5441730"/>
        <a:ext cx="471356" cy="298564"/>
      </dsp:txXfrm>
    </dsp:sp>
    <dsp:sp modelId="{CE8843D7-C3B4-49F7-9514-92446AE7C362}">
      <dsp:nvSpPr>
        <dsp:cNvPr id="0" name=""/>
        <dsp:cNvSpPr/>
      </dsp:nvSpPr>
      <dsp:spPr>
        <a:xfrm>
          <a:off x="1380949" y="4853817"/>
          <a:ext cx="2069351" cy="1474390"/>
        </a:xfrm>
        <a:prstGeom prst="ellipse">
          <a:avLst/>
        </a:prstGeom>
        <a:solidFill>
          <a:srgbClr val="70AD47">
            <a:lumMod val="60000"/>
            <a:lumOff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Maturity Assessment</a:t>
          </a:r>
        </a:p>
      </dsp:txBody>
      <dsp:txXfrm>
        <a:off x="1683998" y="5069736"/>
        <a:ext cx="1463253" cy="1042552"/>
      </dsp:txXfrm>
    </dsp:sp>
    <dsp:sp modelId="{3FB39F6F-D2CE-499A-9413-E488E9811803}">
      <dsp:nvSpPr>
        <dsp:cNvPr id="0" name=""/>
        <dsp:cNvSpPr/>
      </dsp:nvSpPr>
      <dsp:spPr>
        <a:xfrm rot="14142716">
          <a:off x="1726680" y="4502807"/>
          <a:ext cx="233199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1781366" y="4631229"/>
        <a:ext cx="163239" cy="298564"/>
      </dsp:txXfrm>
    </dsp:sp>
    <dsp:sp modelId="{A72351EC-24AF-42BC-933E-81D09709E096}">
      <dsp:nvSpPr>
        <dsp:cNvPr id="0" name=""/>
        <dsp:cNvSpPr/>
      </dsp:nvSpPr>
      <dsp:spPr>
        <a:xfrm>
          <a:off x="228823" y="3164107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Commission Financing Decision</a:t>
          </a:r>
        </a:p>
      </dsp:txBody>
      <dsp:txXfrm>
        <a:off x="531872" y="3380026"/>
        <a:ext cx="1463253" cy="1042552"/>
      </dsp:txXfrm>
    </dsp:sp>
    <dsp:sp modelId="{AE88FAE4-0AED-4EB5-9A4A-0579379E0FB5}">
      <dsp:nvSpPr>
        <dsp:cNvPr id="0" name=""/>
        <dsp:cNvSpPr/>
      </dsp:nvSpPr>
      <dsp:spPr>
        <a:xfrm rot="16606557">
          <a:off x="1211471" y="2595027"/>
          <a:ext cx="355346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258484" y="2747478"/>
        <a:ext cx="248742" cy="298564"/>
      </dsp:txXfrm>
    </dsp:sp>
    <dsp:sp modelId="{7F5EF40E-F4CE-4382-8F8E-AE56D4929A78}">
      <dsp:nvSpPr>
        <dsp:cNvPr id="0" name=""/>
        <dsp:cNvSpPr/>
      </dsp:nvSpPr>
      <dsp:spPr>
        <a:xfrm>
          <a:off x="482488" y="1029190"/>
          <a:ext cx="2069351" cy="1474390"/>
        </a:xfrm>
        <a:prstGeom prst="ellipse">
          <a:avLst/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Signature of Financing Agreement</a:t>
          </a:r>
        </a:p>
      </dsp:txBody>
      <dsp:txXfrm>
        <a:off x="785537" y="1245109"/>
        <a:ext cx="1463253" cy="1042552"/>
      </dsp:txXfrm>
    </dsp:sp>
    <dsp:sp modelId="{A8A58236-583E-490B-9BC0-727C13AE3CD1}">
      <dsp:nvSpPr>
        <dsp:cNvPr id="0" name=""/>
        <dsp:cNvSpPr/>
      </dsp:nvSpPr>
      <dsp:spPr>
        <a:xfrm rot="20962494">
          <a:off x="2635266" y="1280226"/>
          <a:ext cx="294260" cy="497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636023" y="1387885"/>
        <a:ext cx="205982" cy="298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6187B-C8C7-4CF1-9E72-F8BE7450C035}">
      <dsp:nvSpPr>
        <dsp:cNvPr id="0" name=""/>
        <dsp:cNvSpPr/>
      </dsp:nvSpPr>
      <dsp:spPr>
        <a:xfrm>
          <a:off x="2392090" y="-91359"/>
          <a:ext cx="2344611" cy="133371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bg1"/>
              </a:solidFill>
            </a:rPr>
            <a:t>1. </a:t>
          </a:r>
          <a:r>
            <a:rPr lang="en-GB" sz="1200" b="1" kern="1200" dirty="0">
              <a:solidFill>
                <a:schemeClr val="bg1"/>
              </a:solidFill>
              <a:latin typeface="+mn-lt"/>
            </a:rPr>
            <a:t>Rule of law, fundamental Rights and democracy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457197" y="-26252"/>
        <a:ext cx="2214397" cy="1203503"/>
      </dsp:txXfrm>
    </dsp:sp>
    <dsp:sp modelId="{3E5F07E5-FCF5-4055-A312-FA9176CEBAA4}">
      <dsp:nvSpPr>
        <dsp:cNvPr id="0" name=""/>
        <dsp:cNvSpPr/>
      </dsp:nvSpPr>
      <dsp:spPr>
        <a:xfrm>
          <a:off x="1414000" y="575499"/>
          <a:ext cx="4300790" cy="4300790"/>
        </a:xfrm>
        <a:custGeom>
          <a:avLst/>
          <a:gdLst/>
          <a:ahLst/>
          <a:cxnLst/>
          <a:rect l="0" t="0" r="0" b="0"/>
          <a:pathLst>
            <a:path>
              <a:moveTo>
                <a:pt x="3328555" y="351468"/>
              </a:moveTo>
              <a:arcTo wR="2150395" hR="2150395" stAng="18193306" swAng="110037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09652-39DA-48FE-899A-BD4E76337714}">
      <dsp:nvSpPr>
        <dsp:cNvPr id="0" name=""/>
        <dsp:cNvSpPr/>
      </dsp:nvSpPr>
      <dsp:spPr>
        <a:xfrm>
          <a:off x="4437237" y="1394527"/>
          <a:ext cx="2344611" cy="133371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bg1"/>
              </a:solidFill>
              <a:latin typeface="+mn-lt"/>
            </a:rPr>
            <a:t>2. Good governance, </a:t>
          </a:r>
          <a:r>
            <a:rPr lang="en-US" sz="1200" b="1" i="1" kern="1200" dirty="0">
              <a:solidFill>
                <a:schemeClr val="bg1"/>
              </a:solidFill>
              <a:latin typeface="+mn-lt"/>
            </a:rPr>
            <a:t>acquis</a:t>
          </a:r>
          <a:r>
            <a:rPr lang="en-US" sz="1200" b="1" kern="1200" dirty="0">
              <a:solidFill>
                <a:schemeClr val="bg1"/>
              </a:solidFill>
              <a:latin typeface="+mn-lt"/>
            </a:rPr>
            <a:t> alignment, strategic communication and good </a:t>
          </a:r>
          <a:r>
            <a:rPr lang="en-US" sz="1200" b="1" kern="1200" dirty="0" err="1">
              <a:solidFill>
                <a:schemeClr val="bg1"/>
              </a:solidFill>
              <a:latin typeface="+mn-lt"/>
            </a:rPr>
            <a:t>neighbourly</a:t>
          </a:r>
          <a:r>
            <a:rPr lang="en-US" sz="1200" b="1" kern="1200" dirty="0">
              <a:solidFill>
                <a:schemeClr val="bg1"/>
              </a:solidFill>
              <a:latin typeface="+mn-lt"/>
            </a:rPr>
            <a:t> relations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502344" y="1459634"/>
        <a:ext cx="2214397" cy="1203503"/>
      </dsp:txXfrm>
    </dsp:sp>
    <dsp:sp modelId="{248898F7-320E-4380-A60C-F9D8A82919B7}">
      <dsp:nvSpPr>
        <dsp:cNvPr id="0" name=""/>
        <dsp:cNvSpPr/>
      </dsp:nvSpPr>
      <dsp:spPr>
        <a:xfrm>
          <a:off x="1414000" y="575499"/>
          <a:ext cx="4300790" cy="4300790"/>
        </a:xfrm>
        <a:custGeom>
          <a:avLst/>
          <a:gdLst/>
          <a:ahLst/>
          <a:cxnLst/>
          <a:rect l="0" t="0" r="0" b="0"/>
          <a:pathLst>
            <a:path>
              <a:moveTo>
                <a:pt x="4300748" y="2163827"/>
              </a:moveTo>
              <a:arcTo wR="2150395" hR="2150395" stAng="21474" swAng="175647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4426F-CA45-4463-8434-8391BBDDB720}">
      <dsp:nvSpPr>
        <dsp:cNvPr id="0" name=""/>
        <dsp:cNvSpPr/>
      </dsp:nvSpPr>
      <dsp:spPr>
        <a:xfrm>
          <a:off x="3656060" y="3798741"/>
          <a:ext cx="2344611" cy="133371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bg1"/>
              </a:solidFill>
              <a:latin typeface="+mn-lt"/>
            </a:rPr>
            <a:t>3. </a:t>
          </a:r>
          <a:r>
            <a:rPr lang="en-US" sz="1200" b="1" kern="1200" dirty="0">
              <a:solidFill>
                <a:schemeClr val="bg1"/>
              </a:solidFill>
              <a:latin typeface="+mn-lt"/>
            </a:rPr>
            <a:t>Green agenda and sustainable connectivity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721167" y="3863848"/>
        <a:ext cx="2214397" cy="1203503"/>
      </dsp:txXfrm>
    </dsp:sp>
    <dsp:sp modelId="{D7A33B07-13C5-493A-8184-163D6F189A9F}">
      <dsp:nvSpPr>
        <dsp:cNvPr id="0" name=""/>
        <dsp:cNvSpPr/>
      </dsp:nvSpPr>
      <dsp:spPr>
        <a:xfrm>
          <a:off x="1414000" y="575499"/>
          <a:ext cx="4300790" cy="4300790"/>
        </a:xfrm>
        <a:custGeom>
          <a:avLst/>
          <a:gdLst/>
          <a:ahLst/>
          <a:cxnLst/>
          <a:rect l="0" t="0" r="0" b="0"/>
          <a:pathLst>
            <a:path>
              <a:moveTo>
                <a:pt x="2240228" y="4298912"/>
              </a:moveTo>
              <a:arcTo wR="2150395" hR="2150395" stAng="5256346" swAng="287309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9410A-A3DE-42C3-9BE7-0BEBD5721489}">
      <dsp:nvSpPr>
        <dsp:cNvPr id="0" name=""/>
        <dsp:cNvSpPr/>
      </dsp:nvSpPr>
      <dsp:spPr>
        <a:xfrm>
          <a:off x="1128119" y="3798741"/>
          <a:ext cx="2344611" cy="133371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bg1"/>
              </a:solidFill>
              <a:latin typeface="+mn-lt"/>
            </a:rPr>
            <a:t>4. Competitiveness and inclusive growth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93226" y="3863848"/>
        <a:ext cx="2214397" cy="1203503"/>
      </dsp:txXfrm>
    </dsp:sp>
    <dsp:sp modelId="{1F45D8D6-6441-4C36-AC3B-FE3DB72835F7}">
      <dsp:nvSpPr>
        <dsp:cNvPr id="0" name=""/>
        <dsp:cNvSpPr/>
      </dsp:nvSpPr>
      <dsp:spPr>
        <a:xfrm>
          <a:off x="1414000" y="575499"/>
          <a:ext cx="4300790" cy="4300790"/>
        </a:xfrm>
        <a:custGeom>
          <a:avLst/>
          <a:gdLst/>
          <a:ahLst/>
          <a:cxnLst/>
          <a:rect l="0" t="0" r="0" b="0"/>
          <a:pathLst>
            <a:path>
              <a:moveTo>
                <a:pt x="281239" y="3213623"/>
              </a:moveTo>
              <a:arcTo wR="2150395" hR="2150395" stAng="9022053" swAng="175647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C8562-2A23-4BB1-8115-68AFBCE73E53}">
      <dsp:nvSpPr>
        <dsp:cNvPr id="0" name=""/>
        <dsp:cNvSpPr/>
      </dsp:nvSpPr>
      <dsp:spPr>
        <a:xfrm>
          <a:off x="346943" y="1394527"/>
          <a:ext cx="2344611" cy="133371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bg1"/>
              </a:solidFill>
              <a:latin typeface="+mn-lt"/>
            </a:rPr>
            <a:t>5. Territorial and cross border cooperation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2050" y="1459634"/>
        <a:ext cx="2214397" cy="1203503"/>
      </dsp:txXfrm>
    </dsp:sp>
    <dsp:sp modelId="{38D96498-E5D2-429F-9D64-F6C6D0B712A6}">
      <dsp:nvSpPr>
        <dsp:cNvPr id="0" name=""/>
        <dsp:cNvSpPr/>
      </dsp:nvSpPr>
      <dsp:spPr>
        <a:xfrm>
          <a:off x="1414000" y="575499"/>
          <a:ext cx="4300790" cy="4300790"/>
        </a:xfrm>
        <a:custGeom>
          <a:avLst/>
          <a:gdLst/>
          <a:ahLst/>
          <a:cxnLst/>
          <a:rect l="0" t="0" r="0" b="0"/>
          <a:pathLst>
            <a:path>
              <a:moveTo>
                <a:pt x="466046" y="813544"/>
              </a:moveTo>
              <a:arcTo wR="2150395" hR="2150395" stAng="13106321" swAng="110037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9A438-5C64-4E97-9251-C405916696A4}">
      <dsp:nvSpPr>
        <dsp:cNvPr id="0" name=""/>
        <dsp:cNvSpPr/>
      </dsp:nvSpPr>
      <dsp:spPr>
        <a:xfrm>
          <a:off x="0" y="574496"/>
          <a:ext cx="86409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2D6BB-7D44-4BBE-997B-0B67DE4DDF1C}">
      <dsp:nvSpPr>
        <dsp:cNvPr id="0" name=""/>
        <dsp:cNvSpPr/>
      </dsp:nvSpPr>
      <dsp:spPr>
        <a:xfrm>
          <a:off x="432048" y="134125"/>
          <a:ext cx="6048672" cy="64701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bg1"/>
              </a:solidFill>
            </a:rPr>
            <a:t>Climate change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63632" y="165709"/>
        <a:ext cx="5985504" cy="583842"/>
      </dsp:txXfrm>
    </dsp:sp>
    <dsp:sp modelId="{F8595FB5-C4E7-4482-A416-6CAA6FBDDCAB}">
      <dsp:nvSpPr>
        <dsp:cNvPr id="0" name=""/>
        <dsp:cNvSpPr/>
      </dsp:nvSpPr>
      <dsp:spPr>
        <a:xfrm>
          <a:off x="0" y="1443266"/>
          <a:ext cx="86409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39440-0F5D-4D18-8F30-5AEF8F907D15}">
      <dsp:nvSpPr>
        <dsp:cNvPr id="0" name=""/>
        <dsp:cNvSpPr/>
      </dsp:nvSpPr>
      <dsp:spPr>
        <a:xfrm>
          <a:off x="432048" y="1002896"/>
          <a:ext cx="6048672" cy="64701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bg1"/>
              </a:solidFill>
            </a:rPr>
            <a:t>Civil society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63632" y="1034480"/>
        <a:ext cx="5985504" cy="583842"/>
      </dsp:txXfrm>
    </dsp:sp>
    <dsp:sp modelId="{98155A31-90BD-4B2E-8A76-1F3DD307F482}">
      <dsp:nvSpPr>
        <dsp:cNvPr id="0" name=""/>
        <dsp:cNvSpPr/>
      </dsp:nvSpPr>
      <dsp:spPr>
        <a:xfrm>
          <a:off x="0" y="2312037"/>
          <a:ext cx="86409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8EE11-8951-4052-8285-4812A3919D89}">
      <dsp:nvSpPr>
        <dsp:cNvPr id="0" name=""/>
        <dsp:cNvSpPr/>
      </dsp:nvSpPr>
      <dsp:spPr>
        <a:xfrm>
          <a:off x="432048" y="1871666"/>
          <a:ext cx="6048672" cy="64701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bg1"/>
              </a:solidFill>
            </a:rPr>
            <a:t>Gender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63632" y="1903250"/>
        <a:ext cx="5985504" cy="583842"/>
      </dsp:txXfrm>
    </dsp:sp>
    <dsp:sp modelId="{699D0B91-CA7D-4F3C-BFAB-6438E28C0CB5}">
      <dsp:nvSpPr>
        <dsp:cNvPr id="0" name=""/>
        <dsp:cNvSpPr/>
      </dsp:nvSpPr>
      <dsp:spPr>
        <a:xfrm>
          <a:off x="0" y="3180807"/>
          <a:ext cx="86409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42035-F978-4B9B-B8CE-70B58FD42541}">
      <dsp:nvSpPr>
        <dsp:cNvPr id="0" name=""/>
        <dsp:cNvSpPr/>
      </dsp:nvSpPr>
      <dsp:spPr>
        <a:xfrm>
          <a:off x="432048" y="2740437"/>
          <a:ext cx="6048672" cy="64701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bg1"/>
              </a:solidFill>
            </a:rPr>
            <a:t>Rights Based Approach</a:t>
          </a:r>
        </a:p>
      </dsp:txBody>
      <dsp:txXfrm>
        <a:off x="463632" y="2772021"/>
        <a:ext cx="5985504" cy="583842"/>
      </dsp:txXfrm>
    </dsp:sp>
    <dsp:sp modelId="{5E6FC50F-BF59-4589-9180-07064945617A}">
      <dsp:nvSpPr>
        <dsp:cNvPr id="0" name=""/>
        <dsp:cNvSpPr/>
      </dsp:nvSpPr>
      <dsp:spPr>
        <a:xfrm>
          <a:off x="0" y="4049578"/>
          <a:ext cx="86409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C13E7-4042-49AF-9931-0AA9E4B2EB56}">
      <dsp:nvSpPr>
        <dsp:cNvPr id="0" name=""/>
        <dsp:cNvSpPr/>
      </dsp:nvSpPr>
      <dsp:spPr>
        <a:xfrm>
          <a:off x="432048" y="3609207"/>
          <a:ext cx="6048672" cy="64701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>
              <a:solidFill>
                <a:schemeClr val="bg1"/>
              </a:solidFill>
            </a:rPr>
            <a:t>Public Administration Reform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>
              <a:solidFill>
                <a:schemeClr val="bg1"/>
              </a:solidFill>
            </a:rPr>
            <a:t>(linked with fight against corruption)</a:t>
          </a:r>
        </a:p>
      </dsp:txBody>
      <dsp:txXfrm>
        <a:off x="463632" y="3640791"/>
        <a:ext cx="5985504" cy="583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6" y="1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167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6" y="9428167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6" y="1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3" y="4714879"/>
            <a:ext cx="5487041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167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6" y="9428167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320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65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013"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98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38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983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493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03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37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749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21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35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81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192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10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115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76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013">
              <a:defRPr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66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013"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956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260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3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jp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 marL="0">
              <a:defRPr sz="6000">
                <a:solidFill>
                  <a:srgbClr val="FFD624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00" y="324000"/>
            <a:ext cx="1816603" cy="1400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4050" y="6445787"/>
            <a:ext cx="675900" cy="45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800" y="306000"/>
            <a:ext cx="1620466" cy="124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832" y="6453336"/>
            <a:ext cx="610200" cy="406800"/>
          </a:xfrm>
          <a:prstGeom prst="rect">
            <a:avLst/>
          </a:prstGeom>
        </p:spPr>
      </p:pic>
      <p:pic>
        <p:nvPicPr>
          <p:cNvPr id="12" name="Picture 2" descr="C:\Users\lupasst\Desktop\Graphics\Footer Box NEA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226" y="6437738"/>
            <a:ext cx="630932" cy="426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29100" y="6416311"/>
            <a:ext cx="675900" cy="45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>
                <a:solidFill>
                  <a:srgbClr val="09064A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16216" y="476672"/>
            <a:ext cx="2133600" cy="47625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7544" y="6245225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6038"/>
            <a:ext cx="3672408" cy="561326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9064A"/>
              </a:buClr>
              <a:buSzPct val="120000"/>
              <a:buFont typeface="Arial" pitchFamily="34" charset="0"/>
              <a:buChar char="•"/>
              <a:defRPr>
                <a:solidFill>
                  <a:srgbClr val="09064A"/>
                </a:solidFill>
              </a:defRPr>
            </a:lvl1pPr>
            <a:lvl2pPr>
              <a:buClr>
                <a:srgbClr val="09064A"/>
              </a:buClr>
              <a:defRPr>
                <a:solidFill>
                  <a:srgbClr val="09064A"/>
                </a:solidFill>
              </a:defRPr>
            </a:lvl2pPr>
            <a:lvl3pPr>
              <a:buFontTx/>
              <a:buChar char="-"/>
              <a:defRPr>
                <a:solidFill>
                  <a:srgbClr val="09064A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932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/>
              <a:t>Et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4" r:id="rId4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sites/beta-political/files/budget-may2018-pre-accession-regulation_en.pdf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NEAR-IPA@ec.europa.eu" TargetMode="External"/><Relationship Id="rId2" Type="http://schemas.openxmlformats.org/officeDocument/2006/relationships/hyperlink" Target="mailto:welcome@tacso.e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6864" cy="1728192"/>
          </a:xfrm>
        </p:spPr>
        <p:txBody>
          <a:bodyPr/>
          <a:lstStyle/>
          <a:p>
            <a:pPr algn="ctr"/>
            <a:r>
              <a:rPr lang="fr-BE" dirty="0"/>
              <a:t/>
            </a:r>
            <a:br>
              <a:rPr lang="fr-BE" dirty="0"/>
            </a:br>
            <a:r>
              <a:rPr lang="fr-BE" dirty="0"/>
              <a:t/>
            </a:r>
            <a:br>
              <a:rPr lang="fr-BE" dirty="0"/>
            </a:br>
            <a:r>
              <a:rPr lang="fr-BE" dirty="0"/>
              <a:t/>
            </a:r>
            <a:br>
              <a:rPr lang="fr-BE" dirty="0"/>
            </a:br>
            <a:r>
              <a:rPr lang="fr-BE" sz="4000" dirty="0"/>
              <a:t>IPA III </a:t>
            </a:r>
            <a:r>
              <a:rPr lang="fr-BE" sz="4000" dirty="0" err="1"/>
              <a:t>Preparation</a:t>
            </a:r>
            <a:r>
              <a:rPr lang="fr-BE" sz="4000" dirty="0"/>
              <a:t/>
            </a:r>
            <a:br>
              <a:rPr lang="fr-BE" sz="40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0" y="4293096"/>
            <a:ext cx="9144000" cy="82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sz="3200" kern="0" dirty="0">
                <a:latin typeface="Calibri" panose="020F0502020204030204" pitchFamily="34" charset="0"/>
              </a:rPr>
              <a:t>Regional Civil Society Forum, </a:t>
            </a:r>
          </a:p>
          <a:p>
            <a:pPr algn="ctr"/>
            <a:r>
              <a:rPr lang="en-GB" sz="3200" kern="0" dirty="0">
                <a:latin typeface="Calibri" panose="020F0502020204030204" pitchFamily="34" charset="0"/>
              </a:rPr>
              <a:t>Skopje, 22 January 2020</a:t>
            </a:r>
          </a:p>
          <a:p>
            <a:pPr algn="ctr"/>
            <a:endParaRPr lang="en-GB" sz="3200" kern="0" dirty="0">
              <a:latin typeface="Calibri" panose="020F0502020204030204" pitchFamily="34" charset="0"/>
            </a:endParaRPr>
          </a:p>
          <a:p>
            <a:pPr algn="ctr"/>
            <a:r>
              <a:rPr lang="en-GB" sz="2000" kern="0" dirty="0">
                <a:latin typeface="Calibri" panose="020F0502020204030204" pitchFamily="34" charset="0"/>
              </a:rPr>
              <a:t>Massimo Mina, Team Leader, MFF, Programming and Comitology, DG NEAR A4</a:t>
            </a:r>
          </a:p>
          <a:p>
            <a:pPr algn="ctr"/>
            <a:r>
              <a:rPr lang="en-IE" sz="3600" kern="0" dirty="0"/>
              <a:t> </a:t>
            </a:r>
            <a:endParaRPr lang="en-GB" sz="3600" kern="0" dirty="0"/>
          </a:p>
        </p:txBody>
      </p:sp>
    </p:spTree>
    <p:extLst>
      <p:ext uri="{BB962C8B-B14F-4D97-AF65-F5344CB8AC3E}">
        <p14:creationId xmlns:p14="http://schemas.microsoft.com/office/powerpoint/2010/main" val="115357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69414249"/>
              </p:ext>
            </p:extLst>
          </p:nvPr>
        </p:nvGraphicFramePr>
        <p:xfrm>
          <a:off x="179512" y="1988840"/>
          <a:ext cx="86409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5192" y="856084"/>
            <a:ext cx="8229600" cy="936625"/>
          </a:xfrm>
        </p:spPr>
        <p:txBody>
          <a:bodyPr/>
          <a:lstStyle/>
          <a:p>
            <a:r>
              <a:rPr lang="en-GB" sz="3200" dirty="0"/>
              <a:t>Cross-cutting / mainstreaming themes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299654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3" y="1340768"/>
            <a:ext cx="8229600" cy="936625"/>
          </a:xfrm>
        </p:spPr>
        <p:txBody>
          <a:bodyPr>
            <a:noAutofit/>
          </a:bodyPr>
          <a:lstStyle/>
          <a:p>
            <a:r>
              <a:rPr lang="en-GB" dirty="0"/>
              <a:t>Window 1: </a:t>
            </a:r>
            <a:r>
              <a:rPr lang="en-US" dirty="0"/>
              <a:t>Rule of Law, Fundamental Rights and Democracy</a:t>
            </a:r>
            <a:r>
              <a:rPr lang="en-US" sz="2800" dirty="0"/>
              <a:t/>
            </a:r>
            <a:br>
              <a:rPr lang="en-US" sz="2800" dirty="0"/>
            </a:br>
            <a:endParaRPr lang="fr-B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6179" y="2135466"/>
            <a:ext cx="7859216" cy="4319959"/>
          </a:xfrm>
        </p:spPr>
        <p:txBody>
          <a:bodyPr/>
          <a:lstStyle/>
          <a:p>
            <a:pPr marL="342900">
              <a:spcAft>
                <a:spcPts val="600"/>
              </a:spcAft>
            </a:pPr>
            <a:r>
              <a:rPr lang="en-GB" sz="2000" i="0" dirty="0"/>
              <a:t>Strengthening the rule of law</a:t>
            </a:r>
          </a:p>
          <a:p>
            <a:pPr marL="342900">
              <a:spcAft>
                <a:spcPts val="600"/>
              </a:spcAft>
            </a:pPr>
            <a:r>
              <a:rPr lang="en-IE" sz="2000" i="0" dirty="0"/>
              <a:t>Democracy, respect of human rights and international law</a:t>
            </a:r>
            <a:endParaRPr lang="en-GB" sz="2000" i="0" dirty="0"/>
          </a:p>
          <a:p>
            <a:pPr marL="342900">
              <a:spcAft>
                <a:spcPts val="600"/>
              </a:spcAft>
            </a:pPr>
            <a:r>
              <a:rPr lang="en-GB" sz="2000" i="0" dirty="0"/>
              <a:t>Enabling environment for civil society and strengthening capacity of civil society</a:t>
            </a:r>
          </a:p>
          <a:p>
            <a:pPr marL="342900">
              <a:spcAft>
                <a:spcPts val="600"/>
              </a:spcAft>
            </a:pPr>
            <a:r>
              <a:rPr lang="en-IE" sz="2000" i="0" dirty="0"/>
              <a:t>Security including </a:t>
            </a:r>
            <a:r>
              <a:rPr lang="en-GB" sz="2000" i="0" dirty="0"/>
              <a:t>law enforcement, judicial and police cooperation, fight against organised crime and terrorism</a:t>
            </a:r>
            <a:endParaRPr lang="en-IE" sz="2000" i="0" dirty="0"/>
          </a:p>
          <a:p>
            <a:pPr marL="342900">
              <a:spcAft>
                <a:spcPts val="600"/>
              </a:spcAft>
            </a:pPr>
            <a:r>
              <a:rPr lang="en-IE" sz="2000" i="0" dirty="0"/>
              <a:t>Improve migration management, including border management </a:t>
            </a:r>
            <a:endParaRPr lang="en-GB" sz="2000" i="0" dirty="0"/>
          </a:p>
          <a:p>
            <a:pPr marL="342900">
              <a:spcAft>
                <a:spcPts val="600"/>
              </a:spcAft>
            </a:pPr>
            <a:r>
              <a:rPr lang="en-GB" sz="2000" i="0" dirty="0"/>
              <a:t>Gender mainstreaming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Key chapters: 23 and 24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Overall Objective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7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9754" y="2566671"/>
            <a:ext cx="6048672" cy="3238593"/>
          </a:xfrm>
        </p:spPr>
        <p:txBody>
          <a:bodyPr/>
          <a:lstStyle/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Judiciary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Fight against corruption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Fight against </a:t>
            </a:r>
            <a:r>
              <a:rPr lang="en-US" sz="2000" i="0" dirty="0" err="1"/>
              <a:t>organised</a:t>
            </a:r>
            <a:r>
              <a:rPr lang="en-US" sz="2000" i="0" dirty="0"/>
              <a:t> crime / security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Migration and border management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Fundamental rights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Democracy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Civil Society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Thematic Priorities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323" y="1340768"/>
            <a:ext cx="8229600" cy="936625"/>
          </a:xfrm>
        </p:spPr>
        <p:txBody>
          <a:bodyPr>
            <a:noAutofit/>
          </a:bodyPr>
          <a:lstStyle/>
          <a:p>
            <a:r>
              <a:rPr lang="en-GB" dirty="0"/>
              <a:t>Window 1: </a:t>
            </a:r>
            <a:r>
              <a:rPr lang="en-US" dirty="0"/>
              <a:t>Rule of Law, Fundamental Rights and Democracy</a:t>
            </a:r>
            <a:r>
              <a:rPr lang="en-US" sz="2800" dirty="0"/>
              <a:t/>
            </a:r>
            <a:br>
              <a:rPr lang="en-US" sz="2800" dirty="0"/>
            </a:b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99173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3" y="1481696"/>
            <a:ext cx="8229600" cy="936625"/>
          </a:xfrm>
        </p:spPr>
        <p:txBody>
          <a:bodyPr>
            <a:noAutofit/>
          </a:bodyPr>
          <a:lstStyle/>
          <a:p>
            <a:r>
              <a:rPr lang="en-GB" dirty="0"/>
              <a:t>Window 2: </a:t>
            </a:r>
            <a:r>
              <a:rPr lang="en-US" dirty="0"/>
              <a:t>Good Governance, Acquis Alignment, Strategic Communication and Good </a:t>
            </a:r>
            <a:r>
              <a:rPr lang="en-US" dirty="0" err="1"/>
              <a:t>Neighbourly</a:t>
            </a:r>
            <a:r>
              <a:rPr lang="en-US" dirty="0"/>
              <a:t> Relations</a:t>
            </a:r>
            <a:br>
              <a:rPr lang="en-US" dirty="0"/>
            </a:b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2717019"/>
            <a:ext cx="7921102" cy="3690999"/>
          </a:xfrm>
        </p:spPr>
        <p:txBody>
          <a:bodyPr/>
          <a:lstStyle/>
          <a:p>
            <a:pPr marL="342900">
              <a:spcAft>
                <a:spcPts val="600"/>
              </a:spcAft>
            </a:pPr>
            <a:r>
              <a:rPr lang="en-GB" sz="2000" i="0" dirty="0"/>
              <a:t>Promotion of good governance (focus on PAR, PFM and economic governance)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Compliance and alignment with the </a:t>
            </a:r>
            <a:r>
              <a:rPr lang="en-GB" sz="2000" dirty="0"/>
              <a:t>acquis and </a:t>
            </a:r>
            <a:r>
              <a:rPr lang="en-GB" sz="2000" i="0" dirty="0"/>
              <a:t>Union’s values, rules, standards and practices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Peace and stability across the region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People to people contacts 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Regional cooperation, reconciliation and good neighbourly relations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Strategic communication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Overall Objective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35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9754" y="2566671"/>
            <a:ext cx="8000678" cy="3678554"/>
          </a:xfrm>
        </p:spPr>
        <p:txBody>
          <a:bodyPr/>
          <a:lstStyle/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Good Governance</a:t>
            </a:r>
          </a:p>
          <a:p>
            <a:pPr marL="857250" lvl="1" indent="-457200">
              <a:spcAft>
                <a:spcPts val="600"/>
              </a:spcAft>
              <a:buSzPct val="100000"/>
              <a:buFont typeface="+mj-lt"/>
              <a:buAutoNum type="alphaLcParenR"/>
            </a:pPr>
            <a:r>
              <a:rPr lang="en-US" sz="1600" b="0" dirty="0"/>
              <a:t>PAR</a:t>
            </a:r>
          </a:p>
          <a:p>
            <a:pPr marL="857250" lvl="1" indent="-457200">
              <a:spcAft>
                <a:spcPts val="600"/>
              </a:spcAft>
              <a:buSzPct val="100000"/>
              <a:buFont typeface="+mj-lt"/>
              <a:buAutoNum type="alphaLcParenR"/>
            </a:pPr>
            <a:r>
              <a:rPr lang="en-US" sz="1600" b="0" dirty="0"/>
              <a:t>PFM</a:t>
            </a:r>
          </a:p>
          <a:p>
            <a:pPr marL="857250" lvl="1" indent="-457200">
              <a:spcAft>
                <a:spcPts val="600"/>
              </a:spcAft>
              <a:buSzPct val="100000"/>
              <a:buFont typeface="+mj-lt"/>
              <a:buAutoNum type="alphaLcParenR"/>
            </a:pPr>
            <a:r>
              <a:rPr lang="en-US" sz="1600" b="0" dirty="0"/>
              <a:t>Governance at sub-national levels</a:t>
            </a:r>
          </a:p>
          <a:p>
            <a:pPr marL="857250" lvl="1" indent="-457200">
              <a:spcAft>
                <a:spcPts val="600"/>
              </a:spcAft>
              <a:buSzPct val="100000"/>
              <a:buFont typeface="+mj-lt"/>
              <a:buAutoNum type="alphaLcParenR"/>
            </a:pPr>
            <a:r>
              <a:rPr lang="en-US" sz="1600" b="0" dirty="0"/>
              <a:t>Statistics</a:t>
            </a:r>
          </a:p>
          <a:p>
            <a:pPr marL="857250" lvl="1" indent="-457200">
              <a:spcAft>
                <a:spcPts val="600"/>
              </a:spcAft>
              <a:buSzPct val="100000"/>
              <a:buFont typeface="+mj-lt"/>
              <a:buAutoNum type="alphaLcParenR"/>
            </a:pPr>
            <a:r>
              <a:rPr lang="en-US" sz="1600" b="0" dirty="0"/>
              <a:t>Economic governance</a:t>
            </a:r>
            <a:endParaRPr lang="en-US" sz="1000" b="0" dirty="0"/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Administrative capacity and </a:t>
            </a:r>
            <a:r>
              <a:rPr lang="en-US" sz="2000" dirty="0"/>
              <a:t>acquis</a:t>
            </a:r>
            <a:r>
              <a:rPr lang="en-US" sz="2000" i="0" dirty="0"/>
              <a:t> alignment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Good </a:t>
            </a:r>
            <a:r>
              <a:rPr lang="en-US" sz="2000" i="0" dirty="0" err="1"/>
              <a:t>neighbourly</a:t>
            </a:r>
            <a:r>
              <a:rPr lang="en-US" sz="2000" i="0" dirty="0"/>
              <a:t> relations and reconciliation</a:t>
            </a:r>
          </a:p>
          <a:p>
            <a:pPr marL="1143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Strategic communication, monitoring, evaluation and audit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Thematic Priorities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67323" y="1481696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2400" b="0">
                <a:solidFill>
                  <a:srgbClr val="09064A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kern="0" dirty="0"/>
              <a:t>Window 2: </a:t>
            </a:r>
            <a:r>
              <a:rPr lang="en-US" kern="0" dirty="0"/>
              <a:t>Good Governance, Acquis Alignment, Strategic Communication and Good </a:t>
            </a:r>
            <a:r>
              <a:rPr lang="en-US" kern="0" dirty="0" err="1"/>
              <a:t>Neighbourly</a:t>
            </a:r>
            <a:r>
              <a:rPr lang="en-US" kern="0" dirty="0"/>
              <a:t> Relations</a:t>
            </a:r>
            <a:br>
              <a:rPr lang="en-US" kern="0" dirty="0"/>
            </a:br>
            <a:endParaRPr lang="fr-BE" kern="0" dirty="0"/>
          </a:p>
        </p:txBody>
      </p:sp>
    </p:spTree>
    <p:extLst>
      <p:ext uri="{BB962C8B-B14F-4D97-AF65-F5344CB8AC3E}">
        <p14:creationId xmlns:p14="http://schemas.microsoft.com/office/powerpoint/2010/main" val="1105196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2996952"/>
            <a:ext cx="7921102" cy="2296157"/>
          </a:xfrm>
        </p:spPr>
        <p:txBody>
          <a:bodyPr/>
          <a:lstStyle/>
          <a:p>
            <a:pPr marL="342900">
              <a:spcAft>
                <a:spcPts val="600"/>
              </a:spcAft>
            </a:pPr>
            <a:r>
              <a:rPr lang="en-GB" sz="2000" i="0" dirty="0"/>
              <a:t>Environmental protection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Mitigation of and resilience to climate change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Shift towards a low-carbon economy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Digital economy and society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Connectivity of the IPA III beneficiaries to the EU and the wider global market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Overall Objective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323" y="1340768"/>
            <a:ext cx="8229600" cy="936625"/>
          </a:xfrm>
        </p:spPr>
        <p:txBody>
          <a:bodyPr>
            <a:noAutofit/>
          </a:bodyPr>
          <a:lstStyle/>
          <a:p>
            <a:r>
              <a:rPr lang="en-GB" dirty="0"/>
              <a:t>Window 3: Green Agenda and sustainable connectivity</a:t>
            </a:r>
            <a:r>
              <a:rPr lang="en-US" sz="2800" dirty="0"/>
              <a:t/>
            </a:r>
            <a:br>
              <a:rPr lang="en-US" sz="2800" dirty="0"/>
            </a:b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801249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3140968"/>
            <a:ext cx="8000678" cy="3166585"/>
          </a:xfrm>
        </p:spPr>
        <p:txBody>
          <a:bodyPr/>
          <a:lstStyle/>
          <a:p>
            <a:pPr marL="114300" indent="-457200">
              <a:lnSpc>
                <a:spcPct val="250000"/>
              </a:lnSpc>
              <a:buSzPct val="100000"/>
              <a:buFont typeface="+mj-lt"/>
              <a:buAutoNum type="arabicPeriod"/>
            </a:pPr>
            <a:r>
              <a:rPr lang="en-US" sz="2000" i="0" dirty="0"/>
              <a:t>Environment and climate change</a:t>
            </a:r>
          </a:p>
          <a:p>
            <a:pPr marL="114300" indent="-457200">
              <a:lnSpc>
                <a:spcPct val="250000"/>
              </a:lnSpc>
              <a:buSzPct val="100000"/>
              <a:buFont typeface="+mj-lt"/>
              <a:buAutoNum type="arabicPeriod"/>
            </a:pPr>
            <a:r>
              <a:rPr lang="en-US" sz="2000" i="0" dirty="0"/>
              <a:t>Transport, digital economy and society, and energy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Thematic Priorities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323" y="1340768"/>
            <a:ext cx="8229600" cy="936625"/>
          </a:xfrm>
        </p:spPr>
        <p:txBody>
          <a:bodyPr>
            <a:noAutofit/>
          </a:bodyPr>
          <a:lstStyle/>
          <a:p>
            <a:r>
              <a:rPr lang="en-GB" dirty="0"/>
              <a:t>Window 3: Green Agenda and sustainable connectivity</a:t>
            </a:r>
            <a:r>
              <a:rPr lang="en-US" sz="2800" dirty="0"/>
              <a:t/>
            </a:r>
            <a:br>
              <a:rPr lang="en-US" sz="2800" dirty="0"/>
            </a:b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827480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2996952"/>
            <a:ext cx="7921102" cy="2296157"/>
          </a:xfrm>
        </p:spPr>
        <p:txBody>
          <a:bodyPr/>
          <a:lstStyle/>
          <a:p>
            <a:pPr marL="342900">
              <a:spcAft>
                <a:spcPts val="600"/>
              </a:spcAft>
            </a:pPr>
            <a:r>
              <a:rPr lang="en-GB" sz="2000" i="0" dirty="0"/>
              <a:t>Economic and social development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Focus on education, social inclusion and employment policies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Support to private sector development</a:t>
            </a:r>
          </a:p>
          <a:p>
            <a:pPr marL="342900">
              <a:spcAft>
                <a:spcPts val="600"/>
              </a:spcAft>
            </a:pPr>
            <a:r>
              <a:rPr lang="en-GB" sz="2000" i="0" dirty="0"/>
              <a:t>Agriculture and rural development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Overall Objective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67323" y="1340768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2400" b="0">
                <a:solidFill>
                  <a:srgbClr val="09064A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kern="0" dirty="0"/>
              <a:t>Window 4: </a:t>
            </a:r>
            <a:r>
              <a:rPr lang="en-US" kern="0" dirty="0"/>
              <a:t>Competitiveness and inclusive growth</a:t>
            </a:r>
            <a:endParaRPr lang="fr-BE" kern="0" dirty="0"/>
          </a:p>
        </p:txBody>
      </p:sp>
    </p:spTree>
    <p:extLst>
      <p:ext uri="{BB962C8B-B14F-4D97-AF65-F5344CB8AC3E}">
        <p14:creationId xmlns:p14="http://schemas.microsoft.com/office/powerpoint/2010/main" val="2721086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3140969"/>
            <a:ext cx="8000678" cy="2304256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Education, employment, social protection and inclusion policies, and health</a:t>
            </a:r>
          </a:p>
          <a:p>
            <a:pPr marL="4572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Private sector development, trade, research and innovation</a:t>
            </a:r>
          </a:p>
          <a:p>
            <a:pPr marL="4572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Agriculture and rural development</a:t>
            </a:r>
          </a:p>
          <a:p>
            <a:pPr marL="457200" indent="-4572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i="0" dirty="0"/>
              <a:t>Fisheries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Thematic Priorities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7323" y="1340768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2400" b="0">
                <a:solidFill>
                  <a:srgbClr val="09064A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kern="0" dirty="0"/>
              <a:t>Window 4: </a:t>
            </a:r>
            <a:r>
              <a:rPr lang="en-US" kern="0" dirty="0"/>
              <a:t>Competitiveness and inclusive growth</a:t>
            </a:r>
            <a:endParaRPr lang="fr-BE" kern="0" dirty="0"/>
          </a:p>
        </p:txBody>
      </p:sp>
    </p:spTree>
    <p:extLst>
      <p:ext uri="{BB962C8B-B14F-4D97-AF65-F5344CB8AC3E}">
        <p14:creationId xmlns:p14="http://schemas.microsoft.com/office/powerpoint/2010/main" val="1010896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2821148"/>
            <a:ext cx="8065117" cy="3128131"/>
          </a:xfrm>
        </p:spPr>
        <p:txBody>
          <a:bodyPr/>
          <a:lstStyle/>
          <a:p>
            <a:pPr marL="342900">
              <a:spcBef>
                <a:spcPts val="600"/>
              </a:spcBef>
              <a:spcAft>
                <a:spcPts val="1200"/>
              </a:spcAft>
            </a:pPr>
            <a:r>
              <a:rPr lang="en-US" sz="2000" i="0" dirty="0"/>
              <a:t>Promote reconciliation, confidence building and good </a:t>
            </a:r>
            <a:r>
              <a:rPr lang="en-US" sz="2000" i="0" dirty="0" err="1"/>
              <a:t>neighbourly</a:t>
            </a:r>
            <a:r>
              <a:rPr lang="en-US" sz="2000" i="0" dirty="0"/>
              <a:t> relations</a:t>
            </a:r>
          </a:p>
          <a:p>
            <a:pPr marL="342900">
              <a:spcBef>
                <a:spcPts val="600"/>
              </a:spcBef>
              <a:spcAft>
                <a:spcPts val="1200"/>
              </a:spcAft>
            </a:pPr>
            <a:r>
              <a:rPr lang="en-GB" sz="2000" i="0" dirty="0"/>
              <a:t>Contribute to economic, social and territorial development of border areas</a:t>
            </a:r>
          </a:p>
          <a:p>
            <a:pPr marL="342900">
              <a:spcBef>
                <a:spcPts val="600"/>
              </a:spcBef>
              <a:spcAft>
                <a:spcPts val="1200"/>
              </a:spcAft>
            </a:pPr>
            <a:r>
              <a:rPr lang="en-US" sz="2000" i="0" dirty="0"/>
              <a:t>Support capacity building of local, authorities and stakeholders to implement structural and investment funds under territorial cooperation goal of the cohesion policy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Strategic Objectives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67323" y="1340768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2400" b="0">
                <a:solidFill>
                  <a:srgbClr val="09064A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kern="0" dirty="0"/>
              <a:t>Window 5: Territorial and Cross-border Cooperation</a:t>
            </a:r>
            <a:endParaRPr lang="fr-BE" kern="0" dirty="0"/>
          </a:p>
        </p:txBody>
      </p:sp>
    </p:spTree>
    <p:extLst>
      <p:ext uri="{BB962C8B-B14F-4D97-AF65-F5344CB8AC3E}">
        <p14:creationId xmlns:p14="http://schemas.microsoft.com/office/powerpoint/2010/main" val="140682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59" y="1123950"/>
            <a:ext cx="8086353" cy="936625"/>
          </a:xfrm>
        </p:spPr>
        <p:txBody>
          <a:bodyPr/>
          <a:lstStyle/>
          <a:p>
            <a:r>
              <a:rPr lang="en-GB" dirty="0" smtClean="0"/>
              <a:t>Context</a:t>
            </a:r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2276872"/>
            <a:ext cx="8229600" cy="3456384"/>
          </a:xfrm>
        </p:spPr>
        <p:txBody>
          <a:bodyPr/>
          <a:lstStyle/>
          <a:p>
            <a:pPr marL="342900">
              <a:spcAft>
                <a:spcPts val="1200"/>
              </a:spcAft>
            </a:pPr>
            <a:r>
              <a:rPr lang="en-GB" sz="2000" i="0" dirty="0" smtClean="0">
                <a:latin typeface="+mj-lt"/>
              </a:rPr>
              <a:t>This presentation is based on the European </a:t>
            </a:r>
            <a:r>
              <a:rPr lang="en-GB" sz="2000" i="0" dirty="0">
                <a:latin typeface="+mj-lt"/>
              </a:rPr>
              <a:t>Commission proposal for IPA </a:t>
            </a:r>
            <a:r>
              <a:rPr lang="en-GB" sz="2000" i="0" dirty="0" smtClean="0">
                <a:latin typeface="+mj-lt"/>
              </a:rPr>
              <a:t>III Regulation, which was </a:t>
            </a:r>
            <a:r>
              <a:rPr lang="en-GB" sz="2000" i="0" dirty="0">
                <a:latin typeface="+mj-lt"/>
              </a:rPr>
              <a:t>published </a:t>
            </a:r>
            <a:r>
              <a:rPr lang="en-GB" sz="2000" i="0" dirty="0" smtClean="0">
                <a:latin typeface="+mj-lt"/>
              </a:rPr>
              <a:t>on 14 </a:t>
            </a:r>
            <a:r>
              <a:rPr lang="en-GB" sz="2000" i="0" dirty="0">
                <a:latin typeface="+mj-lt"/>
              </a:rPr>
              <a:t>June </a:t>
            </a:r>
            <a:r>
              <a:rPr lang="en-GB" sz="2000" i="0" dirty="0" smtClean="0">
                <a:latin typeface="+mj-lt"/>
              </a:rPr>
              <a:t>2018 </a:t>
            </a:r>
            <a:r>
              <a:rPr lang="en-US" sz="2000" i="0" dirty="0" smtClean="0">
                <a:latin typeface="+mj-lt"/>
              </a:rPr>
              <a:t>(</a:t>
            </a:r>
            <a:r>
              <a:rPr lang="en-US" sz="2000" i="0" dirty="0">
                <a:latin typeface="+mj-lt"/>
              </a:rPr>
              <a:t>see: </a:t>
            </a:r>
            <a:r>
              <a:rPr lang="en-US" sz="2000" i="0" dirty="0">
                <a:latin typeface="+mj-lt"/>
                <a:hlinkClick r:id="rId2"/>
              </a:rPr>
              <a:t>https://</a:t>
            </a:r>
            <a:r>
              <a:rPr lang="en-US" sz="2000" i="0" dirty="0" smtClean="0">
                <a:latin typeface="+mj-lt"/>
                <a:hlinkClick r:id="rId2"/>
              </a:rPr>
              <a:t>ec.europa.eu/commission/sites/beta-political/files/budget-may2018-pre-accession-regulation_en.pdf</a:t>
            </a:r>
            <a:endParaRPr lang="en-US" sz="2000" i="0" dirty="0" smtClean="0">
              <a:latin typeface="+mj-lt"/>
            </a:endParaRPr>
          </a:p>
          <a:p>
            <a:pPr marL="342900">
              <a:spcAft>
                <a:spcPts val="1200"/>
              </a:spcAft>
            </a:pPr>
            <a:r>
              <a:rPr lang="en-US" sz="2000" i="0" dirty="0" smtClean="0">
                <a:latin typeface="+mj-lt"/>
              </a:rPr>
              <a:t>Consultations on IPA III do </a:t>
            </a:r>
            <a:r>
              <a:rPr lang="en-US" sz="2000" i="0" dirty="0">
                <a:latin typeface="+mj-lt"/>
              </a:rPr>
              <a:t>not prejudge the final regulation, which will be adopted following </a:t>
            </a:r>
            <a:r>
              <a:rPr lang="en-US" sz="2000" i="0" dirty="0" err="1">
                <a:latin typeface="+mj-lt"/>
              </a:rPr>
              <a:t>trilogues</a:t>
            </a:r>
            <a:r>
              <a:rPr lang="en-US" sz="2000" i="0" dirty="0">
                <a:latin typeface="+mj-lt"/>
              </a:rPr>
              <a:t> with the Council and the European </a:t>
            </a:r>
            <a:r>
              <a:rPr lang="en-US" sz="2000" i="0" dirty="0" smtClean="0">
                <a:latin typeface="+mj-lt"/>
              </a:rPr>
              <a:t>Parliament</a:t>
            </a:r>
            <a:endParaRPr lang="en-GB" sz="200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52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67323" y="2572174"/>
            <a:ext cx="8000678" cy="3233092"/>
          </a:xfrm>
        </p:spPr>
        <p:txBody>
          <a:bodyPr/>
          <a:lstStyle/>
          <a:p>
            <a:pPr marL="342900">
              <a:spcAft>
                <a:spcPts val="600"/>
              </a:spcAft>
              <a:buSzPct val="100000"/>
            </a:pPr>
            <a:r>
              <a:rPr lang="en-US" sz="2000" i="0" dirty="0"/>
              <a:t>Defined in Annex III of the IPA III Regulation</a:t>
            </a:r>
          </a:p>
          <a:p>
            <a:pPr marL="342900">
              <a:spcAft>
                <a:spcPts val="600"/>
              </a:spcAft>
              <a:buSzPct val="100000"/>
            </a:pPr>
            <a:r>
              <a:rPr lang="en-US" sz="2000" i="0" dirty="0"/>
              <a:t>Clustered in five priority areas of cooperation</a:t>
            </a:r>
          </a:p>
          <a:p>
            <a:pPr marL="1085850" lvl="1" indent="-3429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b="0" dirty="0"/>
              <a:t>Improved employment opportunities and social rights</a:t>
            </a:r>
          </a:p>
          <a:p>
            <a:pPr marL="1085850" lvl="1" indent="-3429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b="0" dirty="0"/>
              <a:t>Greener and improved resource efficiency</a:t>
            </a:r>
          </a:p>
          <a:p>
            <a:pPr marL="1085850" lvl="1" indent="-3429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b="0" dirty="0"/>
              <a:t>Improved public infrastructures / connectivity (transport, digital, energy, waste and water)</a:t>
            </a:r>
          </a:p>
          <a:p>
            <a:pPr marL="1085850" lvl="1" indent="-3429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b="0" dirty="0"/>
              <a:t>Improved business environment and competiveness</a:t>
            </a:r>
          </a:p>
          <a:p>
            <a:pPr marL="1085850" lvl="1" indent="-342900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b="0" dirty="0"/>
              <a:t>Improved capacity of local and regional authorities to tackle local challenges</a:t>
            </a:r>
            <a:endParaRPr lang="en-US" sz="1600" b="0" i="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Thematic Priorities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67323" y="1340768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2400" b="0">
                <a:solidFill>
                  <a:srgbClr val="09064A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kern="0" dirty="0"/>
              <a:t>Window 5: Territorial and Cross-border Cooperation</a:t>
            </a:r>
            <a:endParaRPr lang="fr-BE" kern="0" dirty="0"/>
          </a:p>
        </p:txBody>
      </p:sp>
    </p:spTree>
    <p:extLst>
      <p:ext uri="{BB962C8B-B14F-4D97-AF65-F5344CB8AC3E}">
        <p14:creationId xmlns:p14="http://schemas.microsoft.com/office/powerpoint/2010/main" val="70990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9378" y="1803805"/>
            <a:ext cx="8406901" cy="4545144"/>
            <a:chOff x="665852" y="1521547"/>
            <a:chExt cx="7985480" cy="4545144"/>
          </a:xfrm>
        </p:grpSpPr>
        <p:grpSp>
          <p:nvGrpSpPr>
            <p:cNvPr id="20" name="Group 19"/>
            <p:cNvGrpSpPr/>
            <p:nvPr/>
          </p:nvGrpSpPr>
          <p:grpSpPr>
            <a:xfrm>
              <a:off x="665852" y="1521547"/>
              <a:ext cx="2721790" cy="2051356"/>
              <a:chOff x="2173160" y="2391530"/>
              <a:chExt cx="2271911" cy="198524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236325" y="2456796"/>
                <a:ext cx="2205693" cy="19199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PT Sans" panose="020B0503020203020204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234254" y="2391530"/>
                <a:ext cx="2209833" cy="504411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latin typeface="PT Sans" panose="020B0503020203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235983" y="3255541"/>
                <a:ext cx="2209088" cy="71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About </a:t>
                </a: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20% </a:t>
                </a:r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of the total indicative allocation under IPA II</a:t>
                </a:r>
                <a:endParaRPr lang="en-US" sz="1400" b="0" i="1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73160" y="2428349"/>
                <a:ext cx="2206438" cy="446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+mn-lt"/>
                  </a:rPr>
                  <a:t>1. Rule of law, fundamental rights and democracy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495031" y="1521549"/>
              <a:ext cx="2591363" cy="2053818"/>
              <a:chOff x="2278750" y="2392092"/>
              <a:chExt cx="1978750" cy="1972224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278750" y="2392092"/>
                <a:ext cx="1927687" cy="19722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PT Sans" panose="020B050302020302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280411" y="2392092"/>
                <a:ext cx="1924364" cy="83288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latin typeface="PT Sans" panose="020B0503020203020204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278751" y="3383880"/>
                <a:ext cx="1978749" cy="709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About </a:t>
                </a: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15% </a:t>
                </a:r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of the total indicative allocation under IPA II</a:t>
                </a:r>
                <a:endParaRPr lang="en-US" sz="1400" b="0" i="1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281543" y="2463198"/>
                <a:ext cx="1929307" cy="79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+mn-lt"/>
                  </a:rPr>
                  <a:t>2. </a:t>
                </a:r>
                <a:r>
                  <a:rPr lang="en-US" sz="1200" dirty="0">
                    <a:solidFill>
                      <a:schemeClr val="bg1"/>
                    </a:solidFill>
                    <a:latin typeface="+mn-lt"/>
                  </a:rPr>
                  <a:t>Good governance, </a:t>
                </a:r>
                <a:r>
                  <a:rPr lang="en-US" sz="1200" i="1" dirty="0">
                    <a:solidFill>
                      <a:schemeClr val="bg1"/>
                    </a:solidFill>
                    <a:latin typeface="+mn-lt"/>
                  </a:rPr>
                  <a:t>acquis</a:t>
                </a:r>
                <a:r>
                  <a:rPr lang="en-US" sz="1200" dirty="0">
                    <a:solidFill>
                      <a:schemeClr val="bg1"/>
                    </a:solidFill>
                    <a:latin typeface="+mn-lt"/>
                  </a:rPr>
                  <a:t> alignment, good </a:t>
                </a:r>
                <a:r>
                  <a:rPr lang="en-US" sz="1200" dirty="0" err="1">
                    <a:solidFill>
                      <a:schemeClr val="bg1"/>
                    </a:solidFill>
                    <a:latin typeface="+mn-lt"/>
                  </a:rPr>
                  <a:t>neighbourly</a:t>
                </a:r>
                <a:r>
                  <a:rPr lang="en-US" sz="1200" dirty="0">
                    <a:solidFill>
                      <a:schemeClr val="bg1"/>
                    </a:solidFill>
                    <a:latin typeface="+mn-lt"/>
                  </a:rPr>
                  <a:t> relations and strategic communication </a:t>
                </a:r>
                <a:endParaRPr lang="en-GB" sz="12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6086394" y="1521547"/>
              <a:ext cx="2564938" cy="2057245"/>
              <a:chOff x="2206140" y="2378616"/>
              <a:chExt cx="1988331" cy="2004465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2219968" y="2378616"/>
                <a:ext cx="1954022" cy="2004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PT Sans" panose="020B0503020203020204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219968" y="2378617"/>
                <a:ext cx="1954022" cy="475749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latin typeface="PT Sans" panose="020B0503020203020204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206140" y="2407623"/>
                <a:ext cx="1988331" cy="449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+mn-lt"/>
                  </a:rPr>
                  <a:t>3. </a:t>
                </a:r>
                <a:r>
                  <a:rPr lang="en-US" sz="1200" dirty="0">
                    <a:solidFill>
                      <a:schemeClr val="bg1"/>
                    </a:solidFill>
                    <a:latin typeface="+mn-lt"/>
                  </a:rPr>
                  <a:t>Green agenda and sustainable connectivity</a:t>
                </a:r>
                <a:endParaRPr lang="en-GB" sz="12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963606" y="3808694"/>
              <a:ext cx="2503428" cy="2257997"/>
              <a:chOff x="2011187" y="2177956"/>
              <a:chExt cx="1858635" cy="207673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013323" y="2215891"/>
                <a:ext cx="1856499" cy="20388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PT Sans" panose="020B0503020203020204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011187" y="2177956"/>
                <a:ext cx="1857244" cy="503338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latin typeface="PT Sans" panose="020B0503020203020204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018293" y="2182362"/>
                <a:ext cx="1851528" cy="424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+mn-lt"/>
                  </a:rPr>
                  <a:t>4. Competitiveness and inclusive growth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912436" y="3804898"/>
              <a:ext cx="3836849" cy="2261793"/>
              <a:chOff x="1426759" y="2124494"/>
              <a:chExt cx="2873646" cy="212929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472733" y="2183828"/>
                <a:ext cx="2781698" cy="2069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PT Sans" panose="020B0503020203020204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474137" y="2124494"/>
                <a:ext cx="2780295" cy="504573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latin typeface="PT Sans" panose="020B0503020203020204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426759" y="2878080"/>
                <a:ext cx="2873646" cy="1101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About </a:t>
                </a: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5%</a:t>
                </a:r>
                <a:r>
                  <a:rPr lang="en-US" sz="1400" b="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 of the total indicative allocation under IPA II </a:t>
                </a:r>
              </a:p>
              <a:p>
                <a:pPr algn="ctr"/>
                <a:r>
                  <a:rPr lang="en-US" sz="1400" b="0" i="1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 to 3% of the total financial envelope shall be indicatively allocated to CBC </a:t>
                </a:r>
                <a:r>
                  <a:rPr lang="en-US" sz="1400" b="0" i="1" dirty="0" err="1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programmes</a:t>
                </a:r>
                <a:r>
                  <a:rPr lang="en-US" sz="1400" b="0" i="1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between IPA III beneficiaries and the Member States. </a:t>
                </a:r>
                <a:endParaRPr lang="en-GB" sz="1400" b="0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447738" y="2242791"/>
                <a:ext cx="2780295" cy="260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+mn-lt"/>
                  </a:rPr>
                  <a:t>5. Territorial and cross border cooperation</a:t>
                </a:r>
              </a:p>
            </p:txBody>
          </p:sp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6057553" y="2670790"/>
            <a:ext cx="27281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About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30% 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of the total indicative allocation under IPA II</a:t>
            </a:r>
            <a:endParaRPr lang="en-US" sz="140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5539" y="5105438"/>
            <a:ext cx="27281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About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30% 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of the total indicative allocation under IPA II</a:t>
            </a:r>
            <a:endParaRPr lang="en-US" sz="140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92772" y="1101184"/>
            <a:ext cx="8499708" cy="49433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/>
              <a:t>IPA III Windows: Indicative Allocations (IPA II Projections)</a:t>
            </a:r>
            <a:r>
              <a:rPr lang="en-US" dirty="0"/>
              <a:t/>
            </a:r>
            <a:br>
              <a:rPr lang="en-US" dirty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33642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tabLst>
                <a:tab pos="92075" algn="l"/>
              </a:tabLst>
            </a:pPr>
            <a:r>
              <a:rPr lang="fr-FR" sz="2700" dirty="0"/>
              <a:t>Strategic </a:t>
            </a:r>
            <a:r>
              <a:rPr lang="fr-FR" sz="2700" dirty="0" err="1"/>
              <a:t>Response</a:t>
            </a:r>
            <a:endParaRPr lang="fr-FR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497" y="2204864"/>
            <a:ext cx="8003232" cy="3960440"/>
          </a:xfrm>
        </p:spPr>
        <p:txBody>
          <a:bodyPr/>
          <a:lstStyle/>
          <a:p>
            <a:pPr marL="285750" indent="-285750" algn="just">
              <a:spcAft>
                <a:spcPts val="1200"/>
              </a:spcAft>
            </a:pPr>
            <a:r>
              <a:rPr lang="en-GB" sz="1800" i="0" dirty="0"/>
              <a:t>Prepared by each IPA III beneficiary </a:t>
            </a:r>
          </a:p>
          <a:p>
            <a:pPr marL="285750" indent="-285750" algn="just">
              <a:spcAft>
                <a:spcPts val="1200"/>
              </a:spcAft>
            </a:pPr>
            <a:r>
              <a:rPr lang="en-GB" sz="1800" i="0" dirty="0"/>
              <a:t>Outlining how the beneficiaries’ overall policies and sectoral strategies will contribute to the objectives of the IPA III Programming Framework</a:t>
            </a:r>
          </a:p>
          <a:p>
            <a:pPr marL="285750" indent="-285750" algn="just">
              <a:spcAft>
                <a:spcPts val="1200"/>
              </a:spcAft>
            </a:pPr>
            <a:r>
              <a:rPr lang="en-GB" sz="1800" i="0" dirty="0"/>
              <a:t>Including a description of how IPA III funding opportunities are planned to be used over three programming years, in each window, per thematic priority</a:t>
            </a:r>
          </a:p>
          <a:p>
            <a:pPr marL="285750" indent="-285750" algn="just"/>
            <a:endParaRPr lang="en-GB" sz="1800" dirty="0"/>
          </a:p>
          <a:p>
            <a:pPr marL="285750" indent="-285750"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1829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840" y="980207"/>
            <a:ext cx="8229600" cy="936625"/>
          </a:xfrm>
        </p:spPr>
        <p:txBody>
          <a:bodyPr/>
          <a:lstStyle/>
          <a:p>
            <a:pPr marL="0" indent="0">
              <a:tabLst>
                <a:tab pos="92075" algn="l"/>
              </a:tabLst>
            </a:pPr>
            <a:r>
              <a:rPr lang="fr-FR" sz="2700" dirty="0"/>
              <a:t>Strategic </a:t>
            </a:r>
            <a:r>
              <a:rPr lang="fr-FR" sz="2700" dirty="0" err="1"/>
              <a:t>Response</a:t>
            </a:r>
            <a:endParaRPr lang="fr-FR" sz="27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8312" y="2060574"/>
            <a:ext cx="8675688" cy="446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064A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9064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064A"/>
              </a:buClr>
              <a:buChar char="•"/>
              <a:defRPr sz="2000" b="1">
                <a:solidFill>
                  <a:srgbClr val="09064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9064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>
              <a:spcBef>
                <a:spcPts val="4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GB" sz="1800" b="1" i="0" kern="0" dirty="0"/>
              <a:t>Part 1 – Sector context and relevance with the enlargement process</a:t>
            </a:r>
          </a:p>
          <a:p>
            <a:pPr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en-IE" sz="1800" b="0" i="0" kern="0" dirty="0"/>
              <a:t>For each window:</a:t>
            </a:r>
            <a:endParaRPr lang="en-GB" sz="1800" b="0" i="0" kern="0" dirty="0"/>
          </a:p>
          <a:p>
            <a:pPr marL="285750">
              <a:spcBef>
                <a:spcPts val="400"/>
              </a:spcBef>
              <a:spcAft>
                <a:spcPts val="600"/>
              </a:spcAft>
            </a:pPr>
            <a:r>
              <a:rPr lang="en-GB" sz="1800" b="0" i="0" kern="0" dirty="0"/>
              <a:t>Sectoral context</a:t>
            </a:r>
          </a:p>
          <a:p>
            <a:pPr marL="285750">
              <a:spcBef>
                <a:spcPts val="400"/>
              </a:spcBef>
              <a:spcAft>
                <a:spcPts val="600"/>
              </a:spcAft>
            </a:pPr>
            <a:r>
              <a:rPr lang="en-GB" sz="1800" b="0" i="0" kern="0" dirty="0"/>
              <a:t>Coherence with the enlargement process</a:t>
            </a:r>
          </a:p>
          <a:p>
            <a:pPr marL="1028700" lvl="1">
              <a:spcBef>
                <a:spcPts val="400"/>
              </a:spcBef>
              <a:spcAft>
                <a:spcPts val="600"/>
              </a:spcAft>
            </a:pPr>
            <a:r>
              <a:rPr lang="en-IE" sz="1400" b="0" kern="0" dirty="0"/>
              <a:t>EU enlargement strategy</a:t>
            </a:r>
          </a:p>
          <a:p>
            <a:pPr marL="1028700" lvl="1">
              <a:spcBef>
                <a:spcPts val="400"/>
              </a:spcBef>
              <a:spcAft>
                <a:spcPts val="600"/>
              </a:spcAft>
            </a:pPr>
            <a:r>
              <a:rPr lang="en-IE" sz="1400" b="0" kern="0" dirty="0"/>
              <a:t>Relevant national, regional and global strategies</a:t>
            </a:r>
            <a:endParaRPr lang="en-GB" sz="1400" b="0" i="0" kern="0" dirty="0"/>
          </a:p>
          <a:p>
            <a:pPr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i="0" kern="0" dirty="0"/>
              <a:t>Part 2 – Priorities, objectives and actions under IPA assistance</a:t>
            </a:r>
          </a:p>
          <a:p>
            <a:pPr marL="285750" indent="-285750">
              <a:spcBef>
                <a:spcPts val="400"/>
              </a:spcBef>
              <a:spcAft>
                <a:spcPts val="600"/>
              </a:spcAft>
            </a:pPr>
            <a:r>
              <a:rPr lang="en-GB" sz="1800" b="0" i="0" kern="0" dirty="0"/>
              <a:t>Key thematic priorities</a:t>
            </a:r>
          </a:p>
          <a:p>
            <a:pPr marL="285750" indent="-285750">
              <a:spcBef>
                <a:spcPts val="400"/>
              </a:spcBef>
              <a:spcAft>
                <a:spcPts val="600"/>
              </a:spcAft>
            </a:pPr>
            <a:r>
              <a:rPr lang="en-IE" sz="1800" b="0" i="0" kern="0" dirty="0"/>
              <a:t>List of actions proposed for IPA III support (including draft Action Documents)</a:t>
            </a:r>
          </a:p>
          <a:p>
            <a:pPr marL="285750" indent="-285750">
              <a:spcBef>
                <a:spcPts val="400"/>
              </a:spcBef>
              <a:spcAft>
                <a:spcPts val="600"/>
              </a:spcAft>
            </a:pPr>
            <a:r>
              <a:rPr lang="en-IE" sz="1800" b="0" i="0" kern="0" dirty="0"/>
              <a:t>Indicative budget and implementation plan over three years</a:t>
            </a:r>
          </a:p>
          <a:p>
            <a:pPr indent="0">
              <a:buFont typeface="Arial" pitchFamily="34" charset="0"/>
              <a:buNone/>
            </a:pPr>
            <a:endParaRPr lang="en-GB" sz="1500" b="0" kern="0" dirty="0"/>
          </a:p>
        </p:txBody>
      </p:sp>
      <p:sp>
        <p:nvSpPr>
          <p:cNvPr id="7" name="Striped Right Arrow 6"/>
          <p:cNvSpPr/>
          <p:nvPr/>
        </p:nvSpPr>
        <p:spPr>
          <a:xfrm>
            <a:off x="5580112" y="2276872"/>
            <a:ext cx="2808312" cy="1584176"/>
          </a:xfrm>
          <a:prstGeom prst="stripedRightArrow">
            <a:avLst>
              <a:gd name="adj1" fmla="val 54384"/>
              <a:gd name="adj2" fmla="val 51461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800" b="0" dirty="0">
                <a:solidFill>
                  <a:schemeClr val="bg1"/>
                </a:solidFill>
              </a:rPr>
              <a:t>Continuation of Sector Approach</a:t>
            </a:r>
            <a:endParaRPr lang="fr-BE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37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2075" indent="0"/>
            <a:r>
              <a:rPr lang="en-GB" sz="2600" dirty="0"/>
              <a:t>Programming process: </a:t>
            </a:r>
            <a:br>
              <a:rPr lang="en-GB" sz="2600" dirty="0"/>
            </a:br>
            <a:r>
              <a:rPr lang="en-GB" sz="2600" dirty="0"/>
              <a:t>Assessment of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184649"/>
          </a:xfrm>
        </p:spPr>
        <p:txBody>
          <a:bodyPr/>
          <a:lstStyle/>
          <a:p>
            <a:pPr indent="0">
              <a:buNone/>
            </a:pPr>
            <a:r>
              <a:rPr lang="fr-BE" sz="1600" i="0" dirty="0"/>
              <a:t> </a:t>
            </a:r>
            <a:r>
              <a:rPr lang="en-GB" sz="1600" i="0" dirty="0"/>
              <a:t/>
            </a:r>
            <a:br>
              <a:rPr lang="en-GB" sz="1600" i="0" dirty="0"/>
            </a:br>
            <a:r>
              <a:rPr lang="en-GB" sz="1800" b="1" i="0" dirty="0"/>
              <a:t>Selection in two stages: </a:t>
            </a:r>
          </a:p>
          <a:p>
            <a:pPr indent="0">
              <a:buNone/>
            </a:pPr>
            <a:endParaRPr lang="en-GB" sz="1800" i="0" dirty="0"/>
          </a:p>
          <a:p>
            <a:pPr marL="285750" indent="-285750"/>
            <a:r>
              <a:rPr lang="en-GB" sz="1800" i="0" dirty="0"/>
              <a:t>First selection on </a:t>
            </a:r>
            <a:r>
              <a:rPr lang="en-GB" sz="1800" b="1" i="0" dirty="0"/>
              <a:t>policy relevance</a:t>
            </a:r>
          </a:p>
          <a:p>
            <a:pPr marL="1028700" lvl="1"/>
            <a:r>
              <a:rPr lang="en-IE" sz="1800" b="0" dirty="0"/>
              <a:t>Based on part 2 of strategic response</a:t>
            </a:r>
            <a:endParaRPr lang="en-GB" sz="1800" b="0" dirty="0"/>
          </a:p>
          <a:p>
            <a:pPr marL="712788" lvl="1" indent="-265113">
              <a:buFont typeface="Symbol" panose="05050102010706020507" pitchFamily="18" charset="2"/>
              <a:buChar char="Þ"/>
            </a:pPr>
            <a:r>
              <a:rPr lang="en-GB" sz="1800" b="0" dirty="0"/>
              <a:t>Only actions that will receive green light at this stage will be considered in the second stage</a:t>
            </a:r>
          </a:p>
          <a:p>
            <a:pPr indent="0">
              <a:buNone/>
            </a:pPr>
            <a:r>
              <a:rPr lang="en-GB" sz="1800" i="0" dirty="0"/>
              <a:t> </a:t>
            </a:r>
          </a:p>
          <a:p>
            <a:pPr marL="285750" indent="-285750"/>
            <a:r>
              <a:rPr lang="en-GB" sz="1800" i="0" dirty="0"/>
              <a:t>Second selection on </a:t>
            </a:r>
            <a:r>
              <a:rPr lang="en-GB" sz="1800" b="1" i="0" dirty="0"/>
              <a:t>technical maturity</a:t>
            </a:r>
          </a:p>
          <a:p>
            <a:pPr marL="1028700" lvl="1"/>
            <a:r>
              <a:rPr lang="en-IE" sz="1800" b="0" dirty="0"/>
              <a:t>Based on Action documents and supporting documents</a:t>
            </a:r>
            <a:endParaRPr lang="en-GB" sz="1800" b="0" dirty="0"/>
          </a:p>
          <a:p>
            <a:pPr marL="712788" lvl="1" indent="-265113">
              <a:buFont typeface="Symbol" panose="05050102010706020507" pitchFamily="18" charset="2"/>
              <a:buChar char="Þ"/>
            </a:pPr>
            <a:r>
              <a:rPr lang="en-GB" sz="1800" b="0" dirty="0"/>
              <a:t>Only actions sufficiently mature will be considered ready for adoption</a:t>
            </a:r>
          </a:p>
          <a:p>
            <a:pPr marL="712788" lvl="1" indent="-265113">
              <a:buFont typeface="Symbol" panose="05050102010706020507" pitchFamily="18" charset="2"/>
              <a:buChar char="Þ"/>
            </a:pPr>
            <a:r>
              <a:rPr lang="en-GB" sz="1800" b="0" dirty="0"/>
              <a:t>Those not mature enough but policy relevant can be submitted when mature at a later stage (e.g. following year)</a:t>
            </a:r>
          </a:p>
          <a:p>
            <a:pPr indent="0">
              <a:buNone/>
            </a:pPr>
            <a:endParaRPr lang="en-GB" sz="1600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165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tabLst>
                <a:tab pos="92075" algn="l"/>
              </a:tabLst>
            </a:pPr>
            <a:r>
              <a:rPr lang="fr-FR" sz="2700" dirty="0" smtClean="0"/>
              <a:t>Key questions for civil society organisations </a:t>
            </a:r>
            <a:endParaRPr lang="fr-FR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497" y="2204864"/>
            <a:ext cx="7950943" cy="3960440"/>
          </a:xfrm>
        </p:spPr>
        <p:txBody>
          <a:bodyPr/>
          <a:lstStyle/>
          <a:p>
            <a:pPr marL="285750" indent="-285750" algn="just">
              <a:spcAft>
                <a:spcPts val="1200"/>
              </a:spcAft>
            </a:pPr>
            <a:r>
              <a:rPr lang="en-US" sz="1800" i="0" dirty="0"/>
              <a:t>Do you think that there are thematic priorities or other important elements missing in the proposed structure of the programming framework</a:t>
            </a:r>
            <a:r>
              <a:rPr lang="en-US" sz="1800" i="0" dirty="0" smtClean="0"/>
              <a:t>?</a:t>
            </a:r>
            <a:endParaRPr lang="en-US" sz="1800" i="0" dirty="0"/>
          </a:p>
          <a:p>
            <a:pPr marL="285750" indent="-285750" algn="just">
              <a:spcAft>
                <a:spcPts val="1200"/>
              </a:spcAft>
            </a:pPr>
            <a:r>
              <a:rPr lang="en-US" sz="1800" i="0" dirty="0"/>
              <a:t>Do you have any specific suggestions in relation to the process of preparation of the strategic response by IPA III beneficiaries</a:t>
            </a:r>
            <a:r>
              <a:rPr lang="en-US" sz="1800" i="0" dirty="0" smtClean="0"/>
              <a:t>?</a:t>
            </a:r>
            <a:endParaRPr lang="en-US" sz="1800" i="0" dirty="0"/>
          </a:p>
          <a:p>
            <a:pPr marL="285750" indent="-285750" algn="just">
              <a:spcAft>
                <a:spcPts val="1200"/>
              </a:spcAft>
            </a:pPr>
            <a:r>
              <a:rPr lang="en-US" sz="1800" i="0" dirty="0"/>
              <a:t>Do you have any specific </a:t>
            </a:r>
            <a:r>
              <a:rPr lang="en-US" sz="1800" i="0" dirty="0" smtClean="0"/>
              <a:t>suggestions </a:t>
            </a:r>
            <a:r>
              <a:rPr lang="en-US" sz="1800" i="0" dirty="0"/>
              <a:t>relating to </a:t>
            </a:r>
            <a:r>
              <a:rPr lang="en-US" sz="1800" i="0" dirty="0" smtClean="0"/>
              <a:t>how support </a:t>
            </a:r>
            <a:r>
              <a:rPr lang="en-US" sz="1800" i="0" dirty="0"/>
              <a:t>of civil society </a:t>
            </a:r>
            <a:r>
              <a:rPr lang="en-US" sz="1800" i="0" dirty="0" smtClean="0"/>
              <a:t>is </a:t>
            </a:r>
            <a:r>
              <a:rPr lang="en-US" sz="1800" i="0" dirty="0"/>
              <a:t>reflected in the </a:t>
            </a:r>
            <a:r>
              <a:rPr lang="en-US" sz="1800" i="0" dirty="0" smtClean="0"/>
              <a:t>programming framework?</a:t>
            </a:r>
            <a:endParaRPr lang="en-IE" sz="1800" i="0" dirty="0" smtClean="0"/>
          </a:p>
          <a:p>
            <a:pPr marL="285750" indent="-285750" algn="just">
              <a:spcAft>
                <a:spcPts val="1200"/>
              </a:spcAft>
            </a:pPr>
            <a:r>
              <a:rPr lang="en-IE" sz="1800" i="0" dirty="0" smtClean="0"/>
              <a:t>Do you have any other comment or suggestion?</a:t>
            </a:r>
            <a:endParaRPr lang="en-GB" sz="1800" dirty="0"/>
          </a:p>
          <a:p>
            <a:pPr marL="285750" indent="-285750"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67071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3" y="1123950"/>
            <a:ext cx="7870329" cy="936625"/>
          </a:xfrm>
        </p:spPr>
        <p:txBody>
          <a:bodyPr/>
          <a:lstStyle/>
          <a:p>
            <a:pPr marL="0" indent="0">
              <a:tabLst>
                <a:tab pos="92075" algn="l"/>
              </a:tabLst>
            </a:pPr>
            <a:r>
              <a:rPr lang="fr-FR" sz="2700" dirty="0" smtClean="0"/>
              <a:t>Contacts</a:t>
            </a:r>
            <a:endParaRPr lang="fr-FR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497" y="2204864"/>
            <a:ext cx="7878935" cy="3960440"/>
          </a:xfrm>
        </p:spPr>
        <p:txBody>
          <a:bodyPr/>
          <a:lstStyle/>
          <a:p>
            <a:pPr marL="285750" indent="-285750" algn="just">
              <a:spcAft>
                <a:spcPts val="1200"/>
              </a:spcAft>
            </a:pPr>
            <a:r>
              <a:rPr lang="en-GB" sz="1800" i="0" dirty="0" smtClean="0"/>
              <a:t>Please send your replies to the key questions to TACSO by </a:t>
            </a:r>
            <a:r>
              <a:rPr lang="en-GB" sz="1800" i="0" dirty="0" smtClean="0"/>
              <a:t>02/03/2020 </a:t>
            </a:r>
            <a:r>
              <a:rPr lang="en-GB" sz="1800" i="0" dirty="0" smtClean="0"/>
              <a:t>at the following address:</a:t>
            </a:r>
          </a:p>
          <a:p>
            <a:pPr indent="0" algn="ctr"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hlinkClick r:id="rId2"/>
              </a:rPr>
              <a:t>welcome@tacso.eu</a:t>
            </a:r>
            <a:endParaRPr lang="en-GB" sz="1800" i="0" dirty="0" smtClean="0"/>
          </a:p>
          <a:p>
            <a:pPr marL="285750" indent="-285750" algn="just">
              <a:spcAft>
                <a:spcPts val="1200"/>
              </a:spcAft>
            </a:pPr>
            <a:endParaRPr lang="en-IE" sz="1800" i="0" dirty="0" smtClean="0"/>
          </a:p>
          <a:p>
            <a:pPr marL="285750" indent="-285750" algn="just">
              <a:spcAft>
                <a:spcPts val="1200"/>
              </a:spcAft>
            </a:pPr>
            <a:r>
              <a:rPr lang="en-IE" sz="1800" i="0" dirty="0" smtClean="0"/>
              <a:t>For general questions about IPA III preparations please contact:</a:t>
            </a:r>
          </a:p>
          <a:p>
            <a:pPr indent="0" algn="ctr">
              <a:spcAft>
                <a:spcPts val="1200"/>
              </a:spcAft>
              <a:buNone/>
            </a:pPr>
            <a:r>
              <a:rPr lang="en-IE" sz="1800" dirty="0" smtClean="0">
                <a:hlinkClick r:id="rId3"/>
              </a:rPr>
              <a:t>NEAR-IPA@ec.europa.eu</a:t>
            </a:r>
            <a:endParaRPr lang="en-IE" sz="1800" dirty="0" smtClean="0"/>
          </a:p>
          <a:p>
            <a:pPr indent="0" algn="ctr">
              <a:spcAft>
                <a:spcPts val="1200"/>
              </a:spcAft>
              <a:buNone/>
            </a:pPr>
            <a:endParaRPr lang="en-IE" sz="1800" dirty="0" smtClean="0"/>
          </a:p>
          <a:p>
            <a:pPr indent="0" algn="ctr">
              <a:spcAft>
                <a:spcPts val="1200"/>
              </a:spcAft>
              <a:buNone/>
            </a:pPr>
            <a:endParaRPr lang="en-IE" sz="1800" dirty="0" smtClean="0"/>
          </a:p>
          <a:p>
            <a:pPr marL="285750" indent="-285750" algn="just">
              <a:spcAft>
                <a:spcPts val="1200"/>
              </a:spcAft>
            </a:pPr>
            <a:endParaRPr lang="en-GB" sz="1800" i="0" dirty="0"/>
          </a:p>
          <a:p>
            <a:pPr indent="0" algn="just">
              <a:buNone/>
            </a:pPr>
            <a:endParaRPr lang="en-GB" sz="1800" dirty="0"/>
          </a:p>
          <a:p>
            <a:pPr marL="285750" indent="-285750"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115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 of play of IPA III </a:t>
            </a:r>
            <a:r>
              <a:rPr lang="en-GB" dirty="0" smtClean="0"/>
              <a:t>negotiations</a:t>
            </a:r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2276872"/>
            <a:ext cx="8229600" cy="3456384"/>
          </a:xfrm>
        </p:spPr>
        <p:txBody>
          <a:bodyPr/>
          <a:lstStyle/>
          <a:p>
            <a:pPr marL="342900">
              <a:spcAft>
                <a:spcPts val="1200"/>
              </a:spcAft>
            </a:pPr>
            <a:r>
              <a:rPr lang="en-GB" sz="2000" i="0" dirty="0" smtClean="0">
                <a:latin typeface="+mj-lt"/>
              </a:rPr>
              <a:t>Overall </a:t>
            </a:r>
            <a:r>
              <a:rPr lang="en-GB" sz="2000" i="0" dirty="0">
                <a:latin typeface="+mj-lt"/>
              </a:rPr>
              <a:t>support from the Council and the European Parliament</a:t>
            </a:r>
            <a:endParaRPr lang="fr-BE" sz="2000" i="0" dirty="0">
              <a:latin typeface="+mj-lt"/>
            </a:endParaRPr>
          </a:p>
          <a:p>
            <a:pPr marL="342900">
              <a:spcAft>
                <a:spcPts val="1200"/>
              </a:spcAft>
            </a:pPr>
            <a:r>
              <a:rPr lang="en-IE" sz="2000" i="0" dirty="0">
                <a:latin typeface="+mj-lt"/>
              </a:rPr>
              <a:t>First IPA III </a:t>
            </a:r>
            <a:r>
              <a:rPr lang="en-IE" sz="2000" i="0" dirty="0" err="1">
                <a:latin typeface="+mj-lt"/>
              </a:rPr>
              <a:t>trilogue</a:t>
            </a:r>
            <a:r>
              <a:rPr lang="en-IE" sz="2000" i="0" dirty="0">
                <a:latin typeface="+mj-lt"/>
              </a:rPr>
              <a:t> on 12/12/2019. Next </a:t>
            </a:r>
            <a:r>
              <a:rPr lang="en-IE" sz="2000" i="0" dirty="0" err="1">
                <a:latin typeface="+mj-lt"/>
              </a:rPr>
              <a:t>trilogue</a:t>
            </a:r>
            <a:r>
              <a:rPr lang="en-IE" sz="2000" i="0" dirty="0">
                <a:latin typeface="+mj-lt"/>
              </a:rPr>
              <a:t> planned on </a:t>
            </a:r>
            <a:r>
              <a:rPr lang="en-IE" sz="2000" i="0" dirty="0" smtClean="0">
                <a:latin typeface="+mj-lt"/>
              </a:rPr>
              <a:t>13/03/2020</a:t>
            </a:r>
            <a:endParaRPr lang="en-GB" sz="2000" i="0" dirty="0">
              <a:latin typeface="+mj-lt"/>
            </a:endParaRPr>
          </a:p>
          <a:p>
            <a:pPr marL="342900">
              <a:spcAft>
                <a:spcPts val="1200"/>
              </a:spcAft>
            </a:pPr>
            <a:r>
              <a:rPr lang="en-US" sz="2000" i="0" dirty="0">
                <a:latin typeface="+mj-lt"/>
              </a:rPr>
              <a:t>Negotiations about IPA III are linked to NDICI ones and are part of the general package to be discussed and agreed with EU leaders on the overall EU budget</a:t>
            </a:r>
            <a:endParaRPr lang="fr-BE" sz="200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207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IPA III Legal Framework</a:t>
            </a:r>
            <a:endParaRPr lang="fr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555776" y="2397265"/>
            <a:ext cx="4611364" cy="3570130"/>
            <a:chOff x="2681489" y="1040497"/>
            <a:chExt cx="3745038" cy="3573818"/>
          </a:xfrm>
        </p:grpSpPr>
        <p:sp>
          <p:nvSpPr>
            <p:cNvPr id="6" name="Freeform 5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3497687" y="2402667"/>
              <a:ext cx="2110578" cy="652125"/>
            </a:xfrm>
            <a:custGeom>
              <a:avLst/>
              <a:gdLst/>
              <a:ahLst/>
              <a:cxnLst/>
              <a:rect l="l" t="t" r="r" b="b"/>
              <a:pathLst>
                <a:path w="1821623" h="563563">
                  <a:moveTo>
                    <a:pt x="295276" y="0"/>
                  </a:moveTo>
                  <a:lnTo>
                    <a:pt x="1526348" y="0"/>
                  </a:lnTo>
                  <a:lnTo>
                    <a:pt x="1821623" y="563563"/>
                  </a:lnTo>
                  <a:lnTo>
                    <a:pt x="0" y="563563"/>
                  </a:lnTo>
                  <a:close/>
                </a:path>
              </a:pathLst>
            </a:custGeom>
            <a:pattFill prst="ltDnDiag">
              <a:fgClr>
                <a:schemeClr val="accent5">
                  <a:lumMod val="50000"/>
                </a:schemeClr>
              </a:fgClr>
              <a:bgClr>
                <a:srgbClr val="FFC000"/>
              </a:bgClr>
            </a:pattFill>
            <a:ln w="8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800" b="0" dirty="0">
                <a:solidFill>
                  <a:prstClr val="black"/>
                </a:solidFill>
                <a:latin typeface="Calibri"/>
                <a:ea typeface="ＭＳ Ｐゴシック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3878994" y="1040497"/>
              <a:ext cx="1347967" cy="1287089"/>
            </a:xfrm>
            <a:custGeom>
              <a:avLst/>
              <a:gdLst/>
              <a:ahLst/>
              <a:cxnLst/>
              <a:rect l="l" t="t" r="r" b="b"/>
              <a:pathLst>
                <a:path w="1164533" h="1111315">
                  <a:moveTo>
                    <a:pt x="582267" y="0"/>
                  </a:moveTo>
                  <a:lnTo>
                    <a:pt x="1164533" y="1111315"/>
                  </a:lnTo>
                  <a:lnTo>
                    <a:pt x="0" y="1111315"/>
                  </a:lnTo>
                  <a:close/>
                </a:path>
              </a:pathLst>
            </a:custGeom>
            <a:pattFill prst="ltDnDiag">
              <a:fgClr>
                <a:schemeClr val="accent5">
                  <a:lumMod val="50000"/>
                </a:schemeClr>
              </a:fgClr>
              <a:bgClr>
                <a:srgbClr val="C00000"/>
              </a:bgClr>
            </a:pattFill>
            <a:ln w="8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800" b="0" dirty="0">
                <a:solidFill>
                  <a:prstClr val="black"/>
                </a:solidFill>
                <a:latin typeface="Calibri"/>
                <a:ea typeface="ＭＳ Ｐゴシック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2681489" y="3938592"/>
              <a:ext cx="3745038" cy="675723"/>
            </a:xfrm>
            <a:custGeom>
              <a:avLst/>
              <a:gdLst>
                <a:gd name="T0" fmla="*/ 305256 w 3230625"/>
                <a:gd name="T1" fmla="*/ 0 h 582612"/>
                <a:gd name="T2" fmla="*/ 2925369 w 3230625"/>
                <a:gd name="T3" fmla="*/ 0 h 582612"/>
                <a:gd name="T4" fmla="*/ 3230625 w 3230625"/>
                <a:gd name="T5" fmla="*/ 582612 h 582612"/>
                <a:gd name="T6" fmla="*/ 0 w 3230625"/>
                <a:gd name="T7" fmla="*/ 582612 h 582612"/>
                <a:gd name="T8" fmla="*/ 305256 w 3230625"/>
                <a:gd name="T9" fmla="*/ 0 h 58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0625" h="582612">
                  <a:moveTo>
                    <a:pt x="305256" y="0"/>
                  </a:moveTo>
                  <a:lnTo>
                    <a:pt x="2925369" y="0"/>
                  </a:lnTo>
                  <a:lnTo>
                    <a:pt x="3230625" y="582612"/>
                  </a:lnTo>
                  <a:lnTo>
                    <a:pt x="0" y="582612"/>
                  </a:lnTo>
                  <a:lnTo>
                    <a:pt x="305256" y="0"/>
                  </a:lnTo>
                  <a:close/>
                </a:path>
              </a:pathLst>
            </a:custGeom>
            <a:pattFill prst="ltDnDiag">
              <a:fgClr>
                <a:schemeClr val="bg2"/>
              </a:fgClr>
              <a:bgClr>
                <a:srgbClr val="7030A0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 b="0">
                <a:solidFill>
                  <a:prstClr val="black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3066916" y="3127727"/>
              <a:ext cx="2970061" cy="744366"/>
            </a:xfrm>
            <a:custGeom>
              <a:avLst/>
              <a:gdLst/>
              <a:ahLst/>
              <a:cxnLst/>
              <a:rect l="l" t="t" r="r" b="b"/>
              <a:pathLst>
                <a:path w="2561889" h="642937">
                  <a:moveTo>
                    <a:pt x="336863" y="0"/>
                  </a:moveTo>
                  <a:lnTo>
                    <a:pt x="2225027" y="0"/>
                  </a:lnTo>
                  <a:lnTo>
                    <a:pt x="2561889" y="642937"/>
                  </a:lnTo>
                  <a:lnTo>
                    <a:pt x="0" y="642937"/>
                  </a:lnTo>
                  <a:close/>
                </a:path>
              </a:pathLst>
            </a:custGeom>
            <a:pattFill prst="ltDnDiag">
              <a:fgClr>
                <a:schemeClr val="accent5">
                  <a:lumMod val="50000"/>
                </a:schemeClr>
              </a:fgClr>
              <a:bgClr>
                <a:srgbClr val="92D050"/>
              </a:bgClr>
            </a:pattFill>
            <a:ln w="8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800" b="0" dirty="0">
                <a:solidFill>
                  <a:prstClr val="black"/>
                </a:solidFill>
                <a:latin typeface="Calibri"/>
                <a:ea typeface="ＭＳ Ｐゴシック" charset="0"/>
              </a:endParaRPr>
            </a:p>
          </p:txBody>
        </p:sp>
        <p:sp>
          <p:nvSpPr>
            <p:cNvPr id="11" name="Rektangel 21"/>
            <p:cNvSpPr/>
            <p:nvPr>
              <p:custDataLst>
                <p:tags r:id="rId6"/>
              </p:custDataLst>
            </p:nvPr>
          </p:nvSpPr>
          <p:spPr bwMode="auto">
            <a:xfrm>
              <a:off x="3382345" y="3361267"/>
              <a:ext cx="2339200" cy="277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200" b="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SPECIFIC RULES FOR IMPLEMENTING IPA III</a:t>
              </a:r>
            </a:p>
          </p:txBody>
        </p:sp>
        <p:sp>
          <p:nvSpPr>
            <p:cNvPr id="12" name="Rektangel 22"/>
            <p:cNvSpPr/>
            <p:nvPr>
              <p:custDataLst>
                <p:tags r:id="rId7"/>
              </p:custDataLst>
            </p:nvPr>
          </p:nvSpPr>
          <p:spPr bwMode="auto">
            <a:xfrm>
              <a:off x="3717227" y="2605491"/>
              <a:ext cx="1637442" cy="277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200" b="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IPA III REGULATION</a:t>
              </a:r>
            </a:p>
          </p:txBody>
        </p:sp>
        <p:sp>
          <p:nvSpPr>
            <p:cNvPr id="13" name="Rektangel 22"/>
            <p:cNvSpPr/>
            <p:nvPr>
              <p:custDataLst>
                <p:tags r:id="rId8"/>
              </p:custDataLst>
            </p:nvPr>
          </p:nvSpPr>
          <p:spPr bwMode="auto">
            <a:xfrm>
              <a:off x="3934643" y="1684041"/>
              <a:ext cx="1273767" cy="627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100" b="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NDICI</a:t>
              </a:r>
            </a:p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100" b="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REGULATION</a:t>
              </a:r>
            </a:p>
          </p:txBody>
        </p:sp>
      </p:grpSp>
      <p:sp>
        <p:nvSpPr>
          <p:cNvPr id="14" name="Rektangel 2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06669" y="5491382"/>
            <a:ext cx="38164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en-GB" sz="1200" b="0" noProof="1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  <a:cs typeface="Arial" charset="0"/>
              </a:rPr>
              <a:t>IPA III PROGRAMMING FRAMEWORK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47" y="2474170"/>
            <a:ext cx="3458154" cy="192360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u="sng" dirty="0">
                <a:solidFill>
                  <a:schemeClr val="bg1"/>
                </a:solidFill>
              </a:rPr>
              <a:t>Cross-programme provisions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Erasmus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ERDF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Cohesion Fund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ESF+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European Agricultural Fund for Rural Development</a:t>
            </a:r>
          </a:p>
          <a:p>
            <a:pPr marL="285750" indent="-285750">
              <a:buFontTx/>
              <a:buChar char="-"/>
            </a:pPr>
            <a:r>
              <a:rPr lang="en-GB" sz="1500" dirty="0">
                <a:solidFill>
                  <a:schemeClr val="bg1"/>
                </a:solidFill>
              </a:rPr>
              <a:t>ETC </a:t>
            </a:r>
            <a:endParaRPr lang="fr-BE" sz="1500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 rot="20241294">
            <a:off x="6656426" y="4982719"/>
            <a:ext cx="1074496" cy="9434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alpha val="15000"/>
                </a:schemeClr>
              </a:gs>
              <a:gs pos="5000">
                <a:schemeClr val="bg2">
                  <a:lumMod val="60000"/>
                  <a:lumOff val="40000"/>
                  <a:alpha val="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solidFill>
              <a:srgbClr val="133176"/>
            </a:solidFill>
          </a:ln>
          <a:effectLst>
            <a:outerShdw blurRad="40000" dist="23000" dir="5400000" rotWithShape="0">
              <a:schemeClr val="bg1">
                <a:lumMod val="8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050" b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IPA III reg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200" b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7</a:t>
            </a:r>
            <a:endParaRPr lang="en-GB" sz="1200" b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1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IPA III </a:t>
            </a:r>
            <a:r>
              <a:rPr lang="fr-FR" sz="3200" dirty="0" err="1"/>
              <a:t>Programming</a:t>
            </a:r>
            <a:r>
              <a:rPr lang="fr-FR" sz="3200" dirty="0"/>
              <a:t> in a </a:t>
            </a:r>
            <a:r>
              <a:rPr lang="fr-FR" sz="3200" dirty="0" err="1"/>
              <a:t>nutshell</a:t>
            </a:r>
            <a:endParaRPr lang="fr-F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51906"/>
            <a:ext cx="7848872" cy="3384476"/>
          </a:xfrm>
        </p:spPr>
        <p:txBody>
          <a:bodyPr>
            <a:noAutofit/>
          </a:bodyPr>
          <a:lstStyle/>
          <a:p>
            <a:pPr marL="342900">
              <a:lnSpc>
                <a:spcPct val="120000"/>
              </a:lnSpc>
            </a:pPr>
            <a:endParaRPr lang="fr-FR" sz="2000" b="1" i="0" dirty="0">
              <a:latin typeface="Verdana" charset="0"/>
              <a:ea typeface="MS PGothic" charset="0"/>
              <a:cs typeface="MS PGothic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b="0">
                <a:latin typeface="Verdana" charset="0"/>
                <a:ea typeface="MS PGothic" charset="0"/>
                <a:cs typeface="MS PGothic" charset="0"/>
              </a:rPr>
              <a:t>N</a:t>
            </a:r>
            <a:r>
              <a:rPr lang="fr-FR" b="0" i="0">
                <a:latin typeface="Verdana" charset="0"/>
                <a:ea typeface="MS PGothic" charset="0"/>
                <a:cs typeface="MS PGothic" charset="0"/>
              </a:rPr>
              <a:t>o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bilateral</a:t>
            </a: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 allocations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defined</a:t>
            </a: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upfront</a:t>
            </a:r>
            <a:endParaRPr lang="fr-FR" b="0" dirty="0">
              <a:latin typeface="Verdana" charset="0"/>
              <a:ea typeface="MS PGothic" charset="0"/>
              <a:cs typeface="MS PGothic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Five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thematic</a:t>
            </a: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windows</a:t>
            </a:r>
            <a:endParaRPr lang="fr-FR" b="0" dirty="0">
              <a:latin typeface="Verdana" charset="0"/>
              <a:ea typeface="MS PGothic" charset="0"/>
              <a:cs typeface="MS PGothic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Performance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based</a:t>
            </a:r>
            <a:endParaRPr lang="fr-FR" b="0" dirty="0">
              <a:latin typeface="Verdana" charset="0"/>
              <a:ea typeface="MS PGothic" charset="0"/>
              <a:cs typeface="MS PGothic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Fair</a:t>
            </a: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share</a:t>
            </a:r>
            <a:r>
              <a:rPr lang="fr-FR" b="0" i="0" dirty="0"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fr-FR" b="0" i="0" dirty="0" err="1">
                <a:latin typeface="Verdana" charset="0"/>
                <a:ea typeface="MS PGothic" charset="0"/>
                <a:cs typeface="MS PGothic" charset="0"/>
              </a:rPr>
              <a:t>principle</a:t>
            </a:r>
            <a:endParaRPr lang="fr-FR" b="0" i="0" dirty="0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Principles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6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9281810"/>
              </p:ext>
            </p:extLst>
          </p:nvPr>
        </p:nvGraphicFramePr>
        <p:xfrm>
          <a:off x="611560" y="357320"/>
          <a:ext cx="8128000" cy="6328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Slide Number Placeholder 3"/>
          <p:cNvSpPr txBox="1">
            <a:spLocks/>
          </p:cNvSpPr>
          <p:nvPr/>
        </p:nvSpPr>
        <p:spPr>
          <a:xfrm>
            <a:off x="467544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600" b="1" kern="1200">
                <a:solidFill>
                  <a:srgbClr val="FFD62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2BB59E6E-B967-488E-B209-8B7FA0D7AF99}" type="slidenum">
              <a:rPr lang="en-GB" sz="14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en-GB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75856" y="2870687"/>
            <a:ext cx="3024336" cy="130147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3200" b="0" noProof="1">
                <a:solidFill>
                  <a:srgbClr val="09064A"/>
                </a:solidFill>
              </a:rPr>
              <a:t>IPA III </a:t>
            </a:r>
          </a:p>
          <a:p>
            <a:pPr algn="ctr">
              <a:defRPr/>
            </a:pPr>
            <a:r>
              <a:rPr lang="en-US" sz="3200" b="0" noProof="1">
                <a:solidFill>
                  <a:srgbClr val="09064A"/>
                </a:solidFill>
              </a:rPr>
              <a:t>Programming Process</a:t>
            </a:r>
            <a:endParaRPr lang="en-GB" sz="3200" b="0" dirty="0">
              <a:solidFill>
                <a:srgbClr val="090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07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IPA III Programming Framework</a:t>
            </a:r>
            <a:endParaRPr lang="fr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7787208" cy="3384476"/>
          </a:xfrm>
        </p:spPr>
        <p:txBody>
          <a:bodyPr/>
          <a:lstStyle/>
          <a:p>
            <a:pPr marL="342900" algn="just">
              <a:spcAft>
                <a:spcPts val="800"/>
              </a:spcAft>
            </a:pPr>
            <a:r>
              <a:rPr lang="en-GB" sz="2000" i="0" dirty="0"/>
              <a:t>Shifts the focus to </a:t>
            </a:r>
            <a:r>
              <a:rPr lang="en-GB" sz="2000" b="1" i="0" dirty="0"/>
              <a:t>performance in achieving the objectives of the Regulation </a:t>
            </a:r>
            <a:r>
              <a:rPr lang="en-GB" sz="2000" i="0" dirty="0"/>
              <a:t>(Recital 18: “Focus on results”). </a:t>
            </a:r>
          </a:p>
          <a:p>
            <a:pPr marL="342900" algn="just">
              <a:spcAft>
                <a:spcPts val="800"/>
              </a:spcAft>
            </a:pPr>
            <a:r>
              <a:rPr lang="en-GB" sz="2000" i="0" dirty="0"/>
              <a:t>Assistance planned through </a:t>
            </a:r>
            <a:r>
              <a:rPr lang="en-GB" sz="2000" b="1" i="0" dirty="0"/>
              <a:t>an IPA programming framework covering 5 windows </a:t>
            </a:r>
            <a:r>
              <a:rPr lang="en-GB" sz="2000" i="0" dirty="0"/>
              <a:t>to be adopted as a single Commission Decision through comitology. </a:t>
            </a:r>
            <a:endParaRPr lang="en-US" sz="2000" i="0" dirty="0"/>
          </a:p>
          <a:p>
            <a:pPr marL="342900" algn="just">
              <a:spcAft>
                <a:spcPts val="800"/>
              </a:spcAft>
            </a:pPr>
            <a:r>
              <a:rPr lang="fr-FR" sz="2000" b="1" i="0" dirty="0" err="1"/>
              <a:t>Strategy</a:t>
            </a:r>
            <a:r>
              <a:rPr lang="fr-FR" sz="2000" b="1" i="0" dirty="0"/>
              <a:t> document </a:t>
            </a:r>
            <a:r>
              <a:rPr lang="fr-FR" sz="2000" i="0" dirty="0"/>
              <a:t>for the five </a:t>
            </a:r>
            <a:r>
              <a:rPr lang="fr-FR" sz="2000" i="0" dirty="0" err="1"/>
              <a:t>windows</a:t>
            </a:r>
            <a:r>
              <a:rPr lang="fr-FR" sz="2000" i="0" dirty="0"/>
              <a:t> (</a:t>
            </a:r>
            <a:r>
              <a:rPr lang="fr-FR" sz="2000" b="1" i="0" dirty="0"/>
              <a:t>content &amp; indicative allocation</a:t>
            </a:r>
            <a:r>
              <a:rPr lang="fr-FR" sz="2000" i="0" dirty="0"/>
              <a:t>) for the </a:t>
            </a:r>
            <a:r>
              <a:rPr lang="fr-FR" sz="2000" i="0" dirty="0" err="1"/>
              <a:t>whole</a:t>
            </a:r>
            <a:r>
              <a:rPr lang="fr-FR" sz="2000" i="0" dirty="0"/>
              <a:t> </a:t>
            </a:r>
            <a:r>
              <a:rPr lang="fr-FR" sz="2000" i="0" dirty="0" err="1"/>
              <a:t>period</a:t>
            </a:r>
            <a:endParaRPr lang="fr-FR" sz="2000" i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Principles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4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896370"/>
            <a:ext cx="8229600" cy="936625"/>
          </a:xfrm>
        </p:spPr>
        <p:txBody>
          <a:bodyPr/>
          <a:lstStyle/>
          <a:p>
            <a:r>
              <a:rPr lang="en-GB" sz="3200" dirty="0"/>
              <a:t>IPA III Programming Framework</a:t>
            </a:r>
            <a:endParaRPr lang="fr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 rot="16200000">
            <a:off x="5969794" y="3674269"/>
            <a:ext cx="5808662" cy="539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 Black" pitchFamily="-92" charset="0"/>
              </a:defRPr>
            </a:lvl9pPr>
          </a:lstStyle>
          <a:p>
            <a:pPr algn="ctr">
              <a:defRPr/>
            </a:pPr>
            <a:r>
              <a:rPr lang="en-US" sz="2800" b="0" noProof="1">
                <a:solidFill>
                  <a:schemeClr val="bg1">
                    <a:lumMod val="65000"/>
                  </a:schemeClr>
                </a:solidFill>
              </a:rPr>
              <a:t>Structure</a:t>
            </a:r>
            <a:endParaRPr lang="en-GB" sz="2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3132" y="1888516"/>
            <a:ext cx="5328592" cy="14144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2354" y="1811528"/>
            <a:ext cx="5328592" cy="37008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PT Sans" panose="020B05030202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3132" y="2293455"/>
            <a:ext cx="5328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Overarching policy framework</a:t>
            </a:r>
          </a:p>
          <a:p>
            <a:pPr algn="ctr"/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Overview of IPA III Programming Process</a:t>
            </a:r>
          </a:p>
          <a:p>
            <a:pPr algn="ctr"/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If and where relevant, preferred financing and implementation methods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75228" y="1842736"/>
            <a:ext cx="5328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40372" y="3737786"/>
            <a:ext cx="3888432" cy="25074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531420" y="3585941"/>
            <a:ext cx="3897384" cy="6602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PT Sans" panose="020B0503020203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54559" y="4498325"/>
            <a:ext cx="39574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Strategic Objectives</a:t>
            </a:r>
          </a:p>
          <a:p>
            <a:pPr algn="ctr"/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Key Priorities for IPA III Support</a:t>
            </a:r>
          </a:p>
          <a:p>
            <a:pPr algn="ctr"/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Indicators</a:t>
            </a:r>
          </a:p>
          <a:p>
            <a:pPr algn="ctr"/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Assumptions and Risks</a:t>
            </a:r>
          </a:p>
          <a:p>
            <a:pPr algn="ctr"/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Indicative Allocation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37753" y="3636037"/>
            <a:ext cx="3991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One Chapter per Thematic Window</a:t>
            </a:r>
          </a:p>
        </p:txBody>
      </p:sp>
    </p:spTree>
    <p:extLst>
      <p:ext uri="{BB962C8B-B14F-4D97-AF65-F5344CB8AC3E}">
        <p14:creationId xmlns:p14="http://schemas.microsoft.com/office/powerpoint/2010/main" val="12559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299166" y="692696"/>
            <a:ext cx="8229600" cy="936625"/>
          </a:xfrm>
        </p:spPr>
        <p:txBody>
          <a:bodyPr>
            <a:normAutofit/>
          </a:bodyPr>
          <a:lstStyle/>
          <a:p>
            <a:r>
              <a:rPr lang="en-GB" sz="3200" dirty="0"/>
              <a:t>IPA III Windows</a:t>
            </a:r>
            <a:endParaRPr lang="fr-BE" sz="32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90423403"/>
              </p:ext>
            </p:extLst>
          </p:nvPr>
        </p:nvGraphicFramePr>
        <p:xfrm>
          <a:off x="899592" y="1508282"/>
          <a:ext cx="7128792" cy="504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7266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1tBIeJyki.RfZbuEpII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mv.urDRNk6Q7F43e3w1D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1_K8ujIHkiJ4ufgXarAC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goSuP7sjEOOS27yUTQ3G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X3qnAuwxEyKRU9aznGJ8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sK18KZk0SPGBHTr2RmX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TxuXvkrk6_BPx2aOxRd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I7SZKI.7EWUImaU7.L1b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ACF183991F324A8C5B7AC362704265" ma:contentTypeVersion="1" ma:contentTypeDescription="Create a new document." ma:contentTypeScope="" ma:versionID="b92d0b9a721e2bf52d5f94807bd1bf1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F8CDB06-4E31-4024-A884-00AF9A5469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79BBB4-6D35-448B-9C59-9B81386DF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CFC734-060A-4E26-8143-5DEDBDB617A3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4514</TotalTime>
  <Words>1383</Words>
  <Application>Microsoft Office PowerPoint</Application>
  <PresentationFormat>On-screen Show (4:3)</PresentationFormat>
  <Paragraphs>244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ＭＳ Ｐゴシック</vt:lpstr>
      <vt:lpstr>ＭＳ Ｐゴシック</vt:lpstr>
      <vt:lpstr>Arial</vt:lpstr>
      <vt:lpstr>Calibri</vt:lpstr>
      <vt:lpstr>PT Sans</vt:lpstr>
      <vt:lpstr>Symbol</vt:lpstr>
      <vt:lpstr>Times New Roman</vt:lpstr>
      <vt:lpstr>Verdana</vt:lpstr>
      <vt:lpstr>Default Design</vt:lpstr>
      <vt:lpstr>   IPA III Preparation     </vt:lpstr>
      <vt:lpstr>Context</vt:lpstr>
      <vt:lpstr>State of play of IPA III negotiations</vt:lpstr>
      <vt:lpstr>IPA III Legal Framework</vt:lpstr>
      <vt:lpstr>IPA III Programming in a nutshell</vt:lpstr>
      <vt:lpstr>PowerPoint Presentation</vt:lpstr>
      <vt:lpstr>IPA III Programming Framework</vt:lpstr>
      <vt:lpstr>IPA III Programming Framework</vt:lpstr>
      <vt:lpstr>IPA III Windows</vt:lpstr>
      <vt:lpstr>Cross-cutting / mainstreaming themes</vt:lpstr>
      <vt:lpstr>Window 1: Rule of Law, Fundamental Rights and Democracy </vt:lpstr>
      <vt:lpstr>Window 1: Rule of Law, Fundamental Rights and Democracy </vt:lpstr>
      <vt:lpstr>Window 2: Good Governance, Acquis Alignment, Strategic Communication and Good Neighbourly Relations </vt:lpstr>
      <vt:lpstr>PowerPoint Presentation</vt:lpstr>
      <vt:lpstr>Window 3: Green Agenda and sustainable connectivity </vt:lpstr>
      <vt:lpstr>Window 3: Green Agenda and sustainable connectivity </vt:lpstr>
      <vt:lpstr>PowerPoint Presentation</vt:lpstr>
      <vt:lpstr>PowerPoint Presentation</vt:lpstr>
      <vt:lpstr>PowerPoint Presentation</vt:lpstr>
      <vt:lpstr>PowerPoint Presentation</vt:lpstr>
      <vt:lpstr>IPA III Windows: Indicative Allocations (IPA II Projections) </vt:lpstr>
      <vt:lpstr>Strategic Response</vt:lpstr>
      <vt:lpstr>Strategic Response</vt:lpstr>
      <vt:lpstr>Programming process:  Assessment of Actions</vt:lpstr>
      <vt:lpstr>Key questions for civil society organisations </vt:lpstr>
      <vt:lpstr>Contacts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MINA Massimo (NEAR)</cp:lastModifiedBy>
  <cp:revision>320</cp:revision>
  <cp:lastPrinted>2019-10-17T15:13:44Z</cp:lastPrinted>
  <dcterms:created xsi:type="dcterms:W3CDTF">2011-10-28T10:25:18Z</dcterms:created>
  <dcterms:modified xsi:type="dcterms:W3CDTF">2020-02-10T08:23:20Z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0x010100C1ACF183991F324A8C5B7AC362704265</vt:lpwstr>
  </property>
</Properties>
</file>